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7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80" r:id="rId12"/>
    <p:sldId id="271" r:id="rId13"/>
    <p:sldId id="272" r:id="rId14"/>
    <p:sldId id="273" r:id="rId15"/>
    <p:sldId id="274" r:id="rId16"/>
    <p:sldId id="275" r:id="rId17"/>
    <p:sldId id="276" r:id="rId18"/>
    <p:sldId id="281" r:id="rId19"/>
    <p:sldId id="282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030" autoAdjust="0"/>
  </p:normalViewPr>
  <p:slideViewPr>
    <p:cSldViewPr snapToGrid="0">
      <p:cViewPr varScale="1">
        <p:scale>
          <a:sx n="63" d="100"/>
          <a:sy n="63" d="100"/>
        </p:scale>
        <p:origin x="13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BFC75-E4BA-4286-9E8D-3FABD7464398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61E5-CD63-4EE9-B935-8A88ADB4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6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ecision_and_recal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SICCM Toolbox</a:t>
            </a:r>
            <a:r>
              <a:rPr lang="en-US" baseline="0" dirty="0" smtClean="0"/>
              <a:t> is a collection of tools in ArcGIS that may be used to produce semi-automated landslide inventories and estimate the risk of the inventories to road networks.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shape</a:t>
            </a:r>
            <a:r>
              <a:rPr lang="en-US" baseline="0" dirty="0" smtClean="0"/>
              <a:t> of deposits is not overly sensitive to the parameter choices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observation means that users need not worry about their results being seriously wrong.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1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determine</a:t>
            </a:r>
            <a:r>
              <a:rPr lang="en-US" baseline="0" dirty="0" smtClean="0"/>
              <a:t> the best set of the four parameters, SICCM results were compared against a manually drawn inventory.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ability of SICCM to map the manual deposits was evaluated using Accuracy, precision, and recall.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measure is meant to capture a specific trend in behavior, including overall accuracy, under prediction, and over prediction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single measure is perfect (as shown in the figure). Each example is a poor example of mapping, but some measures still perform well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information can be found at </a:t>
            </a:r>
            <a:r>
              <a:rPr lang="en-US" dirty="0" smtClean="0">
                <a:hlinkClick r:id="rId3"/>
              </a:rPr>
              <a:t>https://en.wikipedia.org/wiki/Precision_and_recall</a:t>
            </a:r>
            <a:r>
              <a:rPr lang="en-US" dirty="0" smtClean="0"/>
              <a:t> - A </a:t>
            </a:r>
            <a:r>
              <a:rPr lang="en-US" smtClean="0"/>
              <a:t>decent explanation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four parameters were varied</a:t>
            </a:r>
            <a:r>
              <a:rPr lang="en-US" baseline="0" dirty="0" smtClean="0"/>
              <a:t>, and their results were compared against the manual deposits.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comparison shows that accuracy is generally stable, and that over and under prediction are inversely related.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the inverse relationship, users need to choose a compromise between the two sides, or they will need to choose a side that best fits their desired application.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user wants to capture most landslide deposits, then they may need to accept some over prediction – If the user wants to be very confident in the deposits that they have mapped, then they may need to accept some under prediction.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1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is</a:t>
            </a:r>
            <a:r>
              <a:rPr lang="en-US" baseline="0" dirty="0" smtClean="0"/>
              <a:t> a combination of several factors – in this case, we have defined those factors as hazard, vulnerability, and exposure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table shows how each factor is dealt with by this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04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Hazard</a:t>
            </a:r>
            <a:r>
              <a:rPr lang="en-US" baseline="0" dirty="0" smtClean="0"/>
              <a:t> typically refers to some extreme event, be it precipitation, seismic, or something else. In this case, with no knowledge of a specific hazard, we assume the hazard to be that landslide deposits are loosely consolidated deposits that are likely to fail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66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Exposure is broken into</a:t>
            </a:r>
            <a:r>
              <a:rPr lang="en-US" baseline="0" dirty="0" smtClean="0"/>
              <a:t> two scenarios: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unstable soil falls onto the roadway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slope or embankment underlying the road collapses, and the roadway is lost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The first scenario is often the most common, while the second scenario tends to be the most expensive and time consuming to repair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30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Vulnerability considers whether or not a road matters. If a low-use</a:t>
            </a:r>
            <a:r>
              <a:rPr lang="en-US" baseline="0" dirty="0" smtClean="0"/>
              <a:t> road with only recreational traffic is damaged, the ultimate evaluation of risk should be less than for a busy logging road.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3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risk analysis portion of the SICCM toolbox</a:t>
            </a:r>
            <a:r>
              <a:rPr lang="en-US" baseline="0" dirty="0" smtClean="0"/>
              <a:t> is broken down into two tools.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tool finds unstable soil masses to which the road may be exposed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tool applies user-defined estimates of repair costs and times to assign a total cost of failure to the soil masses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62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tools identify</a:t>
            </a:r>
            <a:r>
              <a:rPr lang="en-US" baseline="0" dirty="0" smtClean="0"/>
              <a:t> unstable blocks and approximate them as prisms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Roads corresponding to the unstable blocks are called at-risk segments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Attributes are assigned to each at-risk segment based on the volume of each unstable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40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SICCM Toolbox maps landslide scarps and deposits</a:t>
            </a:r>
          </a:p>
          <a:p>
            <a:endParaRPr lang="en-US" dirty="0" smtClean="0"/>
          </a:p>
          <a:p>
            <a:r>
              <a:rPr lang="en-US" dirty="0" smtClean="0"/>
              <a:t>The risk analysis portion of the toolbox identifies at-risk roads crossing landslide deposits</a:t>
            </a:r>
          </a:p>
          <a:p>
            <a:endParaRPr lang="en-US" dirty="0" smtClean="0"/>
          </a:p>
          <a:p>
            <a:r>
              <a:rPr lang="en-US" dirty="0" smtClean="0"/>
              <a:t>At-risk roads are given dollar and time cost estimates that describe the significance of the corresponding failure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SICCM toolbox</a:t>
            </a:r>
            <a:r>
              <a:rPr lang="en-US" baseline="0" dirty="0" smtClean="0"/>
              <a:t> operates through three </a:t>
            </a:r>
            <a:r>
              <a:rPr lang="en-US" dirty="0" smtClean="0"/>
              <a:t>main processes:</a:t>
            </a:r>
          </a:p>
          <a:p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Landslide scarp identification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Landslide deposit mapping from the scarps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Risk analysis of landslide deposits on road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4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The first half of SICCM – Scarp Identification – is performed in these steps:</a:t>
            </a:r>
          </a:p>
          <a:p>
            <a:endParaRPr lang="en-US" sz="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smtClean="0"/>
              <a:t>Unwanted terrain (noise/other) is removed from digital elevation model (DEM) through resampling</a:t>
            </a:r>
          </a:p>
          <a:p>
            <a:pPr marL="971550" lvl="1" indent="-514350">
              <a:buFont typeface="+mj-lt"/>
              <a:buAutoNum type="arabicPeriod"/>
            </a:pPr>
            <a:endParaRPr lang="en-US" sz="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smtClean="0"/>
              <a:t>Polygons are extracted from layers derived from the resampled DEM</a:t>
            </a:r>
          </a:p>
          <a:p>
            <a:pPr marL="971550" lvl="1" indent="-514350">
              <a:buFont typeface="+mj-lt"/>
              <a:buAutoNum type="arabicPeriod"/>
            </a:pPr>
            <a:endParaRPr lang="en-US" sz="8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 smtClean="0"/>
              <a:t>Polygons are classified as scarps or non scarps and converted into scarp lines</a:t>
            </a:r>
          </a:p>
          <a:p>
            <a:pPr marL="971550" lvl="1" indent="-514350">
              <a:buFont typeface="+mj-lt"/>
              <a:buAutoNum type="arabicPeriod"/>
            </a:pPr>
            <a:endParaRPr lang="en-US" sz="800" dirty="0" smtClean="0"/>
          </a:p>
          <a:p>
            <a:r>
              <a:rPr lang="en-US" sz="2400" dirty="0" smtClean="0"/>
              <a:t>Human interpretation is optional during scarp identification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2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DEMs have noise or other features that add error to SICCM results</a:t>
            </a:r>
          </a:p>
          <a:p>
            <a:endParaRPr lang="en-US" dirty="0" smtClean="0"/>
          </a:p>
          <a:p>
            <a:r>
              <a:rPr lang="en-US" dirty="0" smtClean="0"/>
              <a:t>These unwanted features can be removed by resampling the DEM to a lower resolution</a:t>
            </a:r>
          </a:p>
          <a:p>
            <a:endParaRPr lang="en-US" dirty="0" smtClean="0"/>
          </a:p>
          <a:p>
            <a:r>
              <a:rPr lang="en-US" dirty="0" smtClean="0"/>
              <a:t>This process is</a:t>
            </a:r>
            <a:r>
              <a:rPr lang="en-US" baseline="0" dirty="0" smtClean="0"/>
              <a:t> possible because</a:t>
            </a:r>
            <a:r>
              <a:rPr lang="en-US" dirty="0" smtClean="0"/>
              <a:t> unwanted</a:t>
            </a:r>
            <a:r>
              <a:rPr lang="en-US" baseline="0" dirty="0" smtClean="0"/>
              <a:t> features exist at a smaller scale than most landslide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0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</a:t>
            </a:r>
            <a:r>
              <a:rPr lang="en-US" baseline="0" dirty="0" smtClean="0"/>
              <a:t> example of the DEM preparation process: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Several resolutions were computed, and the user must inspect each version.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best resolution is the one that removes the most artifacts without losing the appearance of landslide features, such as scarps and rough, hummocky terrain.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figure shows several common</a:t>
            </a:r>
            <a:r>
              <a:rPr lang="en-US" baseline="0" dirty="0" smtClean="0"/>
              <a:t> topographic features and labels them as convex or concave.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Convex feature</a:t>
            </a:r>
            <a:r>
              <a:rPr lang="en-US" baseline="0" dirty="0" smtClean="0"/>
              <a:t>s were difficult to extract as individual landslides because they are often connected by the convexity of ridgelines </a:t>
            </a:r>
            <a:r>
              <a:rPr lang="en-US" dirty="0" smtClean="0"/>
              <a:t>Point out continuity of convex features in the mixture raster figure.</a:t>
            </a:r>
          </a:p>
          <a:p>
            <a:endParaRPr lang="en-US" dirty="0" smtClean="0"/>
          </a:p>
          <a:p>
            <a:r>
              <a:rPr lang="en-US" dirty="0" smtClean="0"/>
              <a:t>Concave features were chosen instead (the top right figure visualizes</a:t>
            </a:r>
            <a:r>
              <a:rPr lang="en-US" baseline="0" dirty="0" smtClean="0"/>
              <a:t> this distinction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tools automatically identify the threshold used to separate concave features, but users may make manual adjustments to fine-tune results (bottom left figure)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result is discrete shapes corresponding to landslide scarps (bottom 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sz="1200" dirty="0" smtClean="0"/>
              <a:t>Classify scarp polygons as either scarp or non-scarp based on correspondence with non-scarp objects –</a:t>
            </a:r>
            <a:r>
              <a:rPr lang="en-US" sz="1200" baseline="0" dirty="0" smtClean="0"/>
              <a:t> classes may be easily changed following a quick inspection from a knowledgeable user (yellow to magenta, and vice-versa, in the figure on the right).</a:t>
            </a:r>
          </a:p>
          <a:p>
            <a:pPr marL="514350" indent="-514350">
              <a:buFont typeface="+mj-lt"/>
              <a:buAutoNum type="arabicPeriod" startAt="3"/>
            </a:pPr>
            <a:endParaRPr lang="en-US" sz="1200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sz="1200" dirty="0" smtClean="0"/>
              <a:t>Reduce scarp polygons into scarp lines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3E8A2-7CFF-4FBB-BB74-91A4F43ED6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2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(Walk</a:t>
            </a:r>
            <a:r>
              <a:rPr lang="en-US" baseline="0" dirty="0" smtClean="0"/>
              <a:t> through each step in the figure)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shape of the contour/connection/node mesh is dictated by four user defined inputs.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61E5-CD63-4EE9-B935-8A88ADB462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6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5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6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06ED-4337-47AA-98C2-19842BD0D061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4F2-96AE-40D0-AF65-37F087A41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image" Target="../media/image10.png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Relationship Id="rId9" Type="http://schemas.openxmlformats.org/officeDocument/2006/relationships/image" Target="../media/image2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mp"/><Relationship Id="rId5" Type="http://schemas.openxmlformats.org/officeDocument/2006/relationships/image" Target="../media/image31.png"/><Relationship Id="rId4" Type="http://schemas.openxmlformats.org/officeDocument/2006/relationships/image" Target="../media/image2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4117" y="1604682"/>
            <a:ext cx="12577482" cy="20977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Overview of the SICCM Toolbox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6151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Prepared by Michael Bunn, Ben </a:t>
            </a:r>
            <a:r>
              <a:rPr lang="en-US" dirty="0" err="1" smtClean="0"/>
              <a:t>Leshchinsky</a:t>
            </a:r>
            <a:r>
              <a:rPr lang="en-US" dirty="0" smtClean="0"/>
              <a:t>, and Michael Olsen with support from U.S. Forest </a:t>
            </a:r>
            <a:r>
              <a:rPr lang="en-US" dirty="0"/>
              <a:t>Service </a:t>
            </a:r>
            <a:r>
              <a:rPr lang="en-US" dirty="0" smtClean="0"/>
              <a:t>grant </a:t>
            </a:r>
            <a:r>
              <a:rPr lang="en-US" dirty="0"/>
              <a:t>17-CS-11015600-008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2000" smtClean="0"/>
              <a:t>December </a:t>
            </a:r>
            <a:r>
              <a:rPr lang="en-US" sz="2000" dirty="0" smtClean="0"/>
              <a:t>2018</a:t>
            </a:r>
            <a:endParaRPr lang="en-US" sz="2000" dirty="0"/>
          </a:p>
        </p:txBody>
      </p:sp>
      <p:pic>
        <p:nvPicPr>
          <p:cNvPr id="6" name="Picture 2" descr="Image result for usf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22" y="4718936"/>
            <a:ext cx="1108756" cy="12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8" y="495142"/>
            <a:ext cx="5278271" cy="1511405"/>
          </a:xfrm>
        </p:spPr>
        <p:txBody>
          <a:bodyPr/>
          <a:lstStyle/>
          <a:p>
            <a:r>
              <a:rPr lang="en-US" dirty="0" smtClean="0"/>
              <a:t>Influence of Deposit Mapping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68" y="2244671"/>
            <a:ext cx="6192671" cy="3363915"/>
          </a:xfrm>
        </p:spPr>
        <p:txBody>
          <a:bodyPr/>
          <a:lstStyle/>
          <a:p>
            <a:r>
              <a:rPr lang="en-US" dirty="0"/>
              <a:t>Parameter values have a limited effect on the shape of deposits</a:t>
            </a:r>
          </a:p>
          <a:p>
            <a:endParaRPr lang="en-US" dirty="0"/>
          </a:p>
          <a:p>
            <a:r>
              <a:rPr lang="en-US" dirty="0"/>
              <a:t>This behavior is advantageous because it limits the likelihood of erratic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5078" y="6173788"/>
            <a:ext cx="958979" cy="365125"/>
          </a:xfrm>
        </p:spPr>
        <p:txBody>
          <a:bodyPr/>
          <a:lstStyle/>
          <a:p>
            <a:fld id="{A9F06186-681F-7246-9274-0E5FA005C98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</a:t>
            </a:r>
            <a:r>
              <a:rPr lang="en-US" sz="2000" b="1" dirty="0" smtClean="0"/>
              <a:t>Deposit Mapping</a:t>
            </a:r>
            <a:r>
              <a:rPr lang="en-US" sz="2000" dirty="0" smtClean="0"/>
              <a:t> 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6945313" y="0"/>
            <a:ext cx="508635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38" y="127935"/>
            <a:ext cx="4768850" cy="66030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3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Assessment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67" y="1510508"/>
            <a:ext cx="4144797" cy="445214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Metrics have been selected to evaluate: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000" dirty="0"/>
              <a:t>Overall Accuracy (</a:t>
            </a:r>
            <a:r>
              <a:rPr lang="en-US" sz="2000" i="1" dirty="0"/>
              <a:t>Accuracy</a:t>
            </a:r>
            <a:r>
              <a:rPr lang="en-US" sz="2000" dirty="0"/>
              <a:t>)</a:t>
            </a:r>
          </a:p>
          <a:p>
            <a:endParaRPr lang="en-US" sz="800" dirty="0"/>
          </a:p>
          <a:p>
            <a:r>
              <a:rPr lang="en-US" sz="2000" dirty="0"/>
              <a:t>Over prediction (</a:t>
            </a:r>
            <a:r>
              <a:rPr lang="en-US" sz="2000" i="1" dirty="0"/>
              <a:t>Precision</a:t>
            </a:r>
            <a:r>
              <a:rPr lang="en-US" sz="2000" dirty="0"/>
              <a:t>)</a:t>
            </a:r>
          </a:p>
          <a:p>
            <a:endParaRPr lang="en-US" sz="800" dirty="0"/>
          </a:p>
          <a:p>
            <a:r>
              <a:rPr lang="en-US" sz="2000" dirty="0"/>
              <a:t>Under prediction (</a:t>
            </a:r>
            <a:r>
              <a:rPr lang="en-US" sz="2000" i="1" dirty="0"/>
              <a:t>Recall</a:t>
            </a:r>
            <a:r>
              <a:rPr lang="en-US" sz="2000" dirty="0" smtClean="0"/>
              <a:t>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Expert inventories are considered as “truth”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78783" y="5310945"/>
            <a:ext cx="2323755" cy="1059322"/>
            <a:chOff x="2153519" y="5373196"/>
            <a:chExt cx="2323755" cy="1059322"/>
          </a:xfrm>
        </p:grpSpPr>
        <p:sp>
          <p:nvSpPr>
            <p:cNvPr id="11" name="Rectangle 10"/>
            <p:cNvSpPr/>
            <p:nvPr/>
          </p:nvSpPr>
          <p:spPr>
            <a:xfrm>
              <a:off x="2153519" y="5791243"/>
              <a:ext cx="457200" cy="2286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53519" y="6154313"/>
              <a:ext cx="457200" cy="228600"/>
            </a:xfrm>
            <a:prstGeom prst="rect">
              <a:avLst/>
            </a:prstGeom>
            <a:noFill/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9530" y="5736266"/>
              <a:ext cx="18277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SICCM Deposits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49530" y="6093964"/>
              <a:ext cx="1811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Expert Deposits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53519" y="5428173"/>
              <a:ext cx="457200" cy="228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49530" y="5373196"/>
              <a:ext cx="1741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Area Evaluated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79522" y="4071999"/>
            <a:ext cx="4421021" cy="2323305"/>
            <a:chOff x="5970753" y="4144170"/>
            <a:chExt cx="4421021" cy="2323305"/>
          </a:xfrm>
        </p:grpSpPr>
        <p:sp>
          <p:nvSpPr>
            <p:cNvPr id="8" name="Rectangle 7"/>
            <p:cNvSpPr/>
            <p:nvPr/>
          </p:nvSpPr>
          <p:spPr>
            <a:xfrm>
              <a:off x="5970753" y="4144170"/>
              <a:ext cx="4421021" cy="23233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926237" y="4425097"/>
              <a:ext cx="2872718" cy="1696765"/>
            </a:xfrm>
            <a:custGeom>
              <a:avLst/>
              <a:gdLst>
                <a:gd name="connsiteX0" fmla="*/ 104775 w 566377"/>
                <a:gd name="connsiteY0" fmla="*/ 31044 h 381063"/>
                <a:gd name="connsiteX1" fmla="*/ 523875 w 566377"/>
                <a:gd name="connsiteY1" fmla="*/ 21519 h 381063"/>
                <a:gd name="connsiteX2" fmla="*/ 504825 w 566377"/>
                <a:gd name="connsiteY2" fmla="*/ 316794 h 381063"/>
                <a:gd name="connsiteX3" fmla="*/ 104775 w 566377"/>
                <a:gd name="connsiteY3" fmla="*/ 364419 h 381063"/>
                <a:gd name="connsiteX4" fmla="*/ 0 w 566377"/>
                <a:gd name="connsiteY4" fmla="*/ 97719 h 381063"/>
                <a:gd name="connsiteX5" fmla="*/ 104775 w 566377"/>
                <a:gd name="connsiteY5" fmla="*/ 31044 h 38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377" h="381063">
                  <a:moveTo>
                    <a:pt x="104775" y="31044"/>
                  </a:moveTo>
                  <a:cubicBezTo>
                    <a:pt x="192088" y="18344"/>
                    <a:pt x="457200" y="-26106"/>
                    <a:pt x="523875" y="21519"/>
                  </a:cubicBezTo>
                  <a:cubicBezTo>
                    <a:pt x="590550" y="69144"/>
                    <a:pt x="574675" y="259644"/>
                    <a:pt x="504825" y="316794"/>
                  </a:cubicBezTo>
                  <a:cubicBezTo>
                    <a:pt x="434975" y="373944"/>
                    <a:pt x="188912" y="400931"/>
                    <a:pt x="104775" y="364419"/>
                  </a:cubicBezTo>
                  <a:cubicBezTo>
                    <a:pt x="20638" y="327907"/>
                    <a:pt x="0" y="150106"/>
                    <a:pt x="0" y="97719"/>
                  </a:cubicBezTo>
                  <a:cubicBezTo>
                    <a:pt x="0" y="45332"/>
                    <a:pt x="17462" y="43744"/>
                    <a:pt x="104775" y="31044"/>
                  </a:cubicBez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70754" y="4144170"/>
              <a:ext cx="1147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Example 2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8562484" y="4680121"/>
              <a:ext cx="1302256" cy="567161"/>
            </a:xfrm>
            <a:custGeom>
              <a:avLst/>
              <a:gdLst>
                <a:gd name="connsiteX0" fmla="*/ 2780839 w 3174226"/>
                <a:gd name="connsiteY0" fmla="*/ 19819 h 1437931"/>
                <a:gd name="connsiteX1" fmla="*/ 1447339 w 3174226"/>
                <a:gd name="connsiteY1" fmla="*/ 38869 h 1437931"/>
                <a:gd name="connsiteX2" fmla="*/ 151939 w 3174226"/>
                <a:gd name="connsiteY2" fmla="*/ 257944 h 1437931"/>
                <a:gd name="connsiteX3" fmla="*/ 142414 w 3174226"/>
                <a:gd name="connsiteY3" fmla="*/ 1143769 h 1437931"/>
                <a:gd name="connsiteX4" fmla="*/ 1199689 w 3174226"/>
                <a:gd name="connsiteY4" fmla="*/ 1372369 h 1437931"/>
                <a:gd name="connsiteX5" fmla="*/ 2857039 w 3174226"/>
                <a:gd name="connsiteY5" fmla="*/ 1334269 h 1437931"/>
                <a:gd name="connsiteX6" fmla="*/ 3171364 w 3174226"/>
                <a:gd name="connsiteY6" fmla="*/ 248419 h 1437931"/>
                <a:gd name="connsiteX7" fmla="*/ 2780839 w 3174226"/>
                <a:gd name="connsiteY7" fmla="*/ 19819 h 143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4226" h="1437931">
                  <a:moveTo>
                    <a:pt x="2780839" y="19819"/>
                  </a:moveTo>
                  <a:cubicBezTo>
                    <a:pt x="2493502" y="-15106"/>
                    <a:pt x="1885489" y="-819"/>
                    <a:pt x="1447339" y="38869"/>
                  </a:cubicBezTo>
                  <a:cubicBezTo>
                    <a:pt x="1009189" y="78557"/>
                    <a:pt x="369426" y="73794"/>
                    <a:pt x="151939" y="257944"/>
                  </a:cubicBezTo>
                  <a:cubicBezTo>
                    <a:pt x="-65548" y="442094"/>
                    <a:pt x="-32211" y="958032"/>
                    <a:pt x="142414" y="1143769"/>
                  </a:cubicBezTo>
                  <a:cubicBezTo>
                    <a:pt x="317039" y="1329506"/>
                    <a:pt x="747251" y="1340619"/>
                    <a:pt x="1199689" y="1372369"/>
                  </a:cubicBezTo>
                  <a:cubicBezTo>
                    <a:pt x="1652127" y="1404119"/>
                    <a:pt x="2528426" y="1521594"/>
                    <a:pt x="2857039" y="1334269"/>
                  </a:cubicBezTo>
                  <a:cubicBezTo>
                    <a:pt x="3185652" y="1146944"/>
                    <a:pt x="3180889" y="467494"/>
                    <a:pt x="3171364" y="248419"/>
                  </a:cubicBezTo>
                  <a:cubicBezTo>
                    <a:pt x="3161839" y="29344"/>
                    <a:pt x="3068176" y="54744"/>
                    <a:pt x="2780839" y="19819"/>
                  </a:cubicBezTo>
                  <a:close/>
                </a:path>
              </a:pathLst>
            </a:custGeom>
            <a:noFill/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79522" y="1427380"/>
            <a:ext cx="4421021" cy="2181922"/>
            <a:chOff x="5961860" y="1454644"/>
            <a:chExt cx="4421021" cy="2181922"/>
          </a:xfrm>
        </p:grpSpPr>
        <p:sp>
          <p:nvSpPr>
            <p:cNvPr id="7" name="Rectangle 6"/>
            <p:cNvSpPr/>
            <p:nvPr/>
          </p:nvSpPr>
          <p:spPr>
            <a:xfrm>
              <a:off x="5961860" y="1460899"/>
              <a:ext cx="4421021" cy="2175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70753" y="1454644"/>
              <a:ext cx="1147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Example 1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7689577" y="1932806"/>
              <a:ext cx="2009957" cy="1018633"/>
            </a:xfrm>
            <a:custGeom>
              <a:avLst/>
              <a:gdLst>
                <a:gd name="connsiteX0" fmla="*/ 2780839 w 3174226"/>
                <a:gd name="connsiteY0" fmla="*/ 19819 h 1437931"/>
                <a:gd name="connsiteX1" fmla="*/ 1447339 w 3174226"/>
                <a:gd name="connsiteY1" fmla="*/ 38869 h 1437931"/>
                <a:gd name="connsiteX2" fmla="*/ 151939 w 3174226"/>
                <a:gd name="connsiteY2" fmla="*/ 257944 h 1437931"/>
                <a:gd name="connsiteX3" fmla="*/ 142414 w 3174226"/>
                <a:gd name="connsiteY3" fmla="*/ 1143769 h 1437931"/>
                <a:gd name="connsiteX4" fmla="*/ 1199689 w 3174226"/>
                <a:gd name="connsiteY4" fmla="*/ 1372369 h 1437931"/>
                <a:gd name="connsiteX5" fmla="*/ 2857039 w 3174226"/>
                <a:gd name="connsiteY5" fmla="*/ 1334269 h 1437931"/>
                <a:gd name="connsiteX6" fmla="*/ 3171364 w 3174226"/>
                <a:gd name="connsiteY6" fmla="*/ 248419 h 1437931"/>
                <a:gd name="connsiteX7" fmla="*/ 2780839 w 3174226"/>
                <a:gd name="connsiteY7" fmla="*/ 19819 h 143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4226" h="1437931">
                  <a:moveTo>
                    <a:pt x="2780839" y="19819"/>
                  </a:moveTo>
                  <a:cubicBezTo>
                    <a:pt x="2493502" y="-15106"/>
                    <a:pt x="1885489" y="-819"/>
                    <a:pt x="1447339" y="38869"/>
                  </a:cubicBezTo>
                  <a:cubicBezTo>
                    <a:pt x="1009189" y="78557"/>
                    <a:pt x="369426" y="73794"/>
                    <a:pt x="151939" y="257944"/>
                  </a:cubicBezTo>
                  <a:cubicBezTo>
                    <a:pt x="-65548" y="442094"/>
                    <a:pt x="-32211" y="958032"/>
                    <a:pt x="142414" y="1143769"/>
                  </a:cubicBezTo>
                  <a:cubicBezTo>
                    <a:pt x="317039" y="1329506"/>
                    <a:pt x="747251" y="1340619"/>
                    <a:pt x="1199689" y="1372369"/>
                  </a:cubicBezTo>
                  <a:cubicBezTo>
                    <a:pt x="1652127" y="1404119"/>
                    <a:pt x="2528426" y="1521594"/>
                    <a:pt x="2857039" y="1334269"/>
                  </a:cubicBezTo>
                  <a:cubicBezTo>
                    <a:pt x="3185652" y="1146944"/>
                    <a:pt x="3180889" y="467494"/>
                    <a:pt x="3171364" y="248419"/>
                  </a:cubicBezTo>
                  <a:cubicBezTo>
                    <a:pt x="3161839" y="29344"/>
                    <a:pt x="3068176" y="54744"/>
                    <a:pt x="2780839" y="19819"/>
                  </a:cubicBezTo>
                  <a:close/>
                </a:path>
              </a:pathLst>
            </a:custGeom>
            <a:noFill/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010525" y="2093031"/>
              <a:ext cx="566377" cy="381063"/>
            </a:xfrm>
            <a:custGeom>
              <a:avLst/>
              <a:gdLst>
                <a:gd name="connsiteX0" fmla="*/ 104775 w 566377"/>
                <a:gd name="connsiteY0" fmla="*/ 31044 h 381063"/>
                <a:gd name="connsiteX1" fmla="*/ 523875 w 566377"/>
                <a:gd name="connsiteY1" fmla="*/ 21519 h 381063"/>
                <a:gd name="connsiteX2" fmla="*/ 504825 w 566377"/>
                <a:gd name="connsiteY2" fmla="*/ 316794 h 381063"/>
                <a:gd name="connsiteX3" fmla="*/ 104775 w 566377"/>
                <a:gd name="connsiteY3" fmla="*/ 364419 h 381063"/>
                <a:gd name="connsiteX4" fmla="*/ 0 w 566377"/>
                <a:gd name="connsiteY4" fmla="*/ 97719 h 381063"/>
                <a:gd name="connsiteX5" fmla="*/ 104775 w 566377"/>
                <a:gd name="connsiteY5" fmla="*/ 31044 h 38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6377" h="381063">
                  <a:moveTo>
                    <a:pt x="104775" y="31044"/>
                  </a:moveTo>
                  <a:cubicBezTo>
                    <a:pt x="192088" y="18344"/>
                    <a:pt x="457200" y="-26106"/>
                    <a:pt x="523875" y="21519"/>
                  </a:cubicBezTo>
                  <a:cubicBezTo>
                    <a:pt x="590550" y="69144"/>
                    <a:pt x="574675" y="259644"/>
                    <a:pt x="504825" y="316794"/>
                  </a:cubicBezTo>
                  <a:cubicBezTo>
                    <a:pt x="434975" y="373944"/>
                    <a:pt x="188912" y="400931"/>
                    <a:pt x="104775" y="364419"/>
                  </a:cubicBezTo>
                  <a:cubicBezTo>
                    <a:pt x="20638" y="327907"/>
                    <a:pt x="0" y="150106"/>
                    <a:pt x="0" y="97719"/>
                  </a:cubicBezTo>
                  <a:cubicBezTo>
                    <a:pt x="0" y="45332"/>
                    <a:pt x="17462" y="43744"/>
                    <a:pt x="104775" y="31044"/>
                  </a:cubicBezTo>
                  <a:close/>
                </a:path>
              </a:pathLst>
            </a:custGeom>
            <a:solidFill>
              <a:srgbClr val="00FFF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855720" y="1905543"/>
            <a:ext cx="10493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Accuracy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00B050"/>
                </a:solidFill>
              </a:rPr>
              <a:t>Precision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FF0000"/>
                </a:solidFill>
              </a:rPr>
              <a:t>Recall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66327" y="4648875"/>
            <a:ext cx="10493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Accuracy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FF0000"/>
                </a:solidFill>
              </a:rPr>
              <a:t>Precision</a:t>
            </a:r>
          </a:p>
          <a:p>
            <a:endParaRPr lang="en-US" sz="800" dirty="0"/>
          </a:p>
          <a:p>
            <a:r>
              <a:rPr lang="en-US" b="1" dirty="0">
                <a:solidFill>
                  <a:srgbClr val="00B050"/>
                </a:solidFill>
              </a:rPr>
              <a:t>Recall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</a:t>
            </a:r>
            <a:r>
              <a:rPr lang="en-US" sz="2000" b="1" dirty="0" smtClean="0"/>
              <a:t>Deposit Mapping</a:t>
            </a:r>
            <a:r>
              <a:rPr lang="en-US" sz="2000" dirty="0" smtClean="0"/>
              <a:t> 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59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463" y="981076"/>
            <a:ext cx="10839450" cy="58125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361" y="0"/>
            <a:ext cx="10362867" cy="1193114"/>
          </a:xfrm>
        </p:spPr>
        <p:txBody>
          <a:bodyPr/>
          <a:lstStyle/>
          <a:p>
            <a:r>
              <a:rPr lang="en-US" dirty="0" smtClean="0"/>
              <a:t>Influence of Parameters on Accuracy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4" y="1057275"/>
            <a:ext cx="5793901" cy="5736333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05" y="1057274"/>
            <a:ext cx="2424141" cy="18288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5" y="1057274"/>
            <a:ext cx="2425528" cy="18288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5" y="2886074"/>
            <a:ext cx="2459542" cy="18288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304" y="2886074"/>
            <a:ext cx="2425748" cy="18288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1" y="4714874"/>
            <a:ext cx="242694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7" y="254669"/>
            <a:ext cx="10362867" cy="1403146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Risk Mapping Overview (from </a:t>
            </a:r>
            <a:r>
              <a:rPr lang="en-US" sz="4000" dirty="0" err="1" smtClean="0">
                <a:cs typeface="Arial" panose="020B0604020202020204" pitchFamily="34" charset="0"/>
              </a:rPr>
              <a:t>Leshchinsky</a:t>
            </a:r>
            <a:r>
              <a:rPr lang="en-US" sz="4000" dirty="0" smtClean="0">
                <a:cs typeface="Arial" panose="020B0604020202020204" pitchFamily="34" charset="0"/>
              </a:rPr>
              <a:t> et al. 2018)</a:t>
            </a:r>
            <a:endParaRPr lang="en-US" sz="4000" dirty="0"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421872"/>
              </p:ext>
            </p:extLst>
          </p:nvPr>
        </p:nvGraphicFramePr>
        <p:xfrm>
          <a:off x="4798629" y="1940103"/>
          <a:ext cx="6478805" cy="420624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1589309">
                  <a:extLst>
                    <a:ext uri="{9D8B030D-6E8A-4147-A177-3AD203B41FA5}">
                      <a16:colId xmlns="" xmlns:a16="http://schemas.microsoft.com/office/drawing/2014/main" val="1010217750"/>
                    </a:ext>
                  </a:extLst>
                </a:gridCol>
                <a:gridCol w="4889496">
                  <a:extLst>
                    <a:ext uri="{9D8B030D-6E8A-4147-A177-3AD203B41FA5}">
                      <a16:colId xmlns="" xmlns:a16="http://schemas.microsoft.com/office/drawing/2014/main" val="3358857043"/>
                    </a:ext>
                  </a:extLst>
                </a:gridCol>
              </a:tblGrid>
              <a:tr h="518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Risk Component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Treatment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755660610"/>
                  </a:ext>
                </a:extLst>
              </a:tr>
              <a:tr h="12341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Hazard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deposits of deep-seated landslides are unstable and represent a likely setting for shallow landslides</a:t>
                      </a:r>
                      <a:endParaRPr lang="en-US" sz="2400" dirty="0">
                        <a:effectLst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Deep-seated landslides may reactivate during a wet winter season or during a large </a:t>
                      </a:r>
                      <a:r>
                        <a:rPr lang="en-US" sz="1600" dirty="0" smtClean="0">
                          <a:effectLst/>
                        </a:rPr>
                        <a:t>earthquake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2406809775"/>
                  </a:ext>
                </a:extLst>
              </a:tr>
              <a:tr h="8836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Exposure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spatial correspondence of landslide extents with </a:t>
                      </a:r>
                      <a:r>
                        <a:rPr lang="en-US" sz="1600" dirty="0" smtClean="0">
                          <a:effectLst/>
                        </a:rPr>
                        <a:t>roads</a:t>
                      </a:r>
                      <a:r>
                        <a:rPr lang="en-US" sz="1600" baseline="0" dirty="0" smtClean="0">
                          <a:effectLst/>
                        </a:rPr>
                        <a:t> and other </a:t>
                      </a:r>
                      <a:r>
                        <a:rPr lang="en-US" sz="1600" dirty="0" smtClean="0">
                          <a:effectLst/>
                        </a:rPr>
                        <a:t>infrastructure</a:t>
                      </a:r>
                    </a:p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4056483165"/>
                  </a:ext>
                </a:extLst>
              </a:tr>
              <a:tr h="10208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Vulnerability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cost of and time required to rebuild highway</a:t>
                      </a:r>
                      <a:endParaRPr lang="en-US" sz="2400" dirty="0">
                        <a:effectLst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The economic loss due to reroutes and delays within the transportation </a:t>
                      </a:r>
                      <a:r>
                        <a:rPr lang="en-US" sz="1600" dirty="0" smtClean="0">
                          <a:effectLst/>
                        </a:rPr>
                        <a:t>network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2" marR="6856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6263127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65287" y="2019300"/>
            <a:ext cx="2381409" cy="230411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87477" y="2706498"/>
            <a:ext cx="2381409" cy="2304118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4292" y="3393696"/>
            <a:ext cx="2381409" cy="2304118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9936" y="4361518"/>
            <a:ext cx="140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Vulnerability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8708" y="3673891"/>
            <a:ext cx="105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2018" y="2984670"/>
            <a:ext cx="84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Hazard</a:t>
            </a:r>
          </a:p>
        </p:txBody>
      </p:sp>
      <p:sp>
        <p:nvSpPr>
          <p:cNvPr id="13" name="Freeform 12"/>
          <p:cNvSpPr/>
          <p:nvPr/>
        </p:nvSpPr>
        <p:spPr>
          <a:xfrm>
            <a:off x="2121895" y="3520135"/>
            <a:ext cx="617948" cy="821536"/>
          </a:xfrm>
          <a:custGeom>
            <a:avLst/>
            <a:gdLst>
              <a:gd name="connsiteX0" fmla="*/ 27571 w 434818"/>
              <a:gd name="connsiteY0" fmla="*/ 0 h 665987"/>
              <a:gd name="connsiteX1" fmla="*/ 84919 w 434818"/>
              <a:gd name="connsiteY1" fmla="*/ 41492 h 665987"/>
              <a:gd name="connsiteX2" fmla="*/ 424654 w 434818"/>
              <a:gd name="connsiteY2" fmla="*/ 482044 h 665987"/>
              <a:gd name="connsiteX3" fmla="*/ 434818 w 434818"/>
              <a:gd name="connsiteY3" fmla="*/ 508913 h 665987"/>
              <a:gd name="connsiteX4" fmla="*/ 297704 w 434818"/>
              <a:gd name="connsiteY4" fmla="*/ 588394 h 665987"/>
              <a:gd name="connsiteX5" fmla="*/ 122594 w 434818"/>
              <a:gd name="connsiteY5" fmla="*/ 656346 h 665987"/>
              <a:gd name="connsiteX6" fmla="*/ 83840 w 434818"/>
              <a:gd name="connsiteY6" fmla="*/ 665987 h 665987"/>
              <a:gd name="connsiteX7" fmla="*/ 53532 w 434818"/>
              <a:gd name="connsiteY7" fmla="*/ 585866 h 665987"/>
              <a:gd name="connsiteX8" fmla="*/ 0 w 434818"/>
              <a:gd name="connsiteY8" fmla="*/ 243279 h 665987"/>
              <a:gd name="connsiteX9" fmla="*/ 16069 w 434818"/>
              <a:gd name="connsiteY9" fmla="*/ 53559 h 66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818" h="665987">
                <a:moveTo>
                  <a:pt x="27571" y="0"/>
                </a:moveTo>
                <a:lnTo>
                  <a:pt x="84919" y="41492"/>
                </a:lnTo>
                <a:cubicBezTo>
                  <a:pt x="231936" y="158884"/>
                  <a:pt x="349338" y="309756"/>
                  <a:pt x="424654" y="482044"/>
                </a:cubicBezTo>
                <a:lnTo>
                  <a:pt x="434818" y="508913"/>
                </a:lnTo>
                <a:lnTo>
                  <a:pt x="297704" y="588394"/>
                </a:lnTo>
                <a:cubicBezTo>
                  <a:pt x="241694" y="615324"/>
                  <a:pt x="183182" y="638113"/>
                  <a:pt x="122594" y="656346"/>
                </a:cubicBezTo>
                <a:lnTo>
                  <a:pt x="83840" y="665987"/>
                </a:lnTo>
                <a:lnTo>
                  <a:pt x="53532" y="585866"/>
                </a:lnTo>
                <a:cubicBezTo>
                  <a:pt x="18742" y="477643"/>
                  <a:pt x="0" y="362579"/>
                  <a:pt x="0" y="243279"/>
                </a:cubicBezTo>
                <a:cubicBezTo>
                  <a:pt x="0" y="178659"/>
                  <a:pt x="5499" y="115281"/>
                  <a:pt x="16069" y="5355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61435" y="3611675"/>
            <a:ext cx="103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</a:t>
            </a:r>
            <a:r>
              <a:rPr lang="en-US" sz="2000" b="1" dirty="0" smtClean="0"/>
              <a:t>Risk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40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7" y="254669"/>
            <a:ext cx="10362867" cy="1403146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Hazard Component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638" y="1657815"/>
            <a:ext cx="485628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Slope failures are assumed to occur – a deviation from normal landslide hazard analyses.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Unstable blocks within the landslide, and not the landslide itself, are considered.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Hazard severity is measured by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volume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soil needing to be excavated or placed.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planar shear plane and simplified geometry are assumed to enforce conservative estimates.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20" y="2418715"/>
            <a:ext cx="5943600" cy="2287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</a:t>
            </a:r>
            <a:r>
              <a:rPr lang="en-US" sz="2000" b="1" dirty="0" smtClean="0"/>
              <a:t>Risk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33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7" y="254669"/>
            <a:ext cx="10362867" cy="1403146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Exposure Component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638" y="1657816"/>
            <a:ext cx="48562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relationships between the highway and landslide are considered: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Unstable soil falls onto roadway, requiring excavation.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Unstable slopes or embankments fail under roadway, requiring fill and reconstruction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48" y="1509713"/>
            <a:ext cx="5942052" cy="4867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</a:t>
            </a:r>
            <a:r>
              <a:rPr lang="en-US" sz="2000" b="1" dirty="0" smtClean="0"/>
              <a:t>Risk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76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7" y="254669"/>
            <a:ext cx="10362867" cy="1403146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Vulnerability Component</a:t>
            </a:r>
            <a:endParaRPr lang="en-US" sz="4000" dirty="0">
              <a:cs typeface="Arial" panose="020B060402020202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6" y="1794661"/>
            <a:ext cx="5579834" cy="3675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292380" y="1785041"/>
            <a:ext cx="5101761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Several measures are used to reflect what is lost following a landslide.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Relating the landslide to the road network is critical for the prioritization of repairs and maintenance.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</a:t>
            </a:r>
            <a:r>
              <a:rPr lang="en-US" sz="2000" b="1" dirty="0" smtClean="0"/>
              <a:t>Risk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959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7" y="254669"/>
            <a:ext cx="10362867" cy="1403146"/>
          </a:xfrm>
        </p:spPr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The Tools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096" y="1441875"/>
            <a:ext cx="49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1. Identify unstable geometry in SICCM inventory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0731" y="1445475"/>
            <a:ext cx="49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2. Compute customized risk values for the unstable blocks</a:t>
            </a:r>
          </a:p>
        </p:txBody>
      </p:sp>
      <p:pic>
        <p:nvPicPr>
          <p:cNvPr id="3" name="Picture 2" descr="12 Create At-Risk Segment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6" y="2400301"/>
            <a:ext cx="4936703" cy="2899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13 Compute Risk Metrics for Segmen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31" y="2400301"/>
            <a:ext cx="4936703" cy="2899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</a:t>
            </a:r>
            <a:r>
              <a:rPr lang="en-US" sz="2000" b="1" dirty="0" smtClean="0"/>
              <a:t>Risk Analysis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79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300615" y="1681885"/>
            <a:ext cx="4134485" cy="3041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86" y="1690688"/>
            <a:ext cx="3702029" cy="303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Freeform 27"/>
          <p:cNvSpPr/>
          <p:nvPr/>
        </p:nvSpPr>
        <p:spPr>
          <a:xfrm>
            <a:off x="3883193" y="2920188"/>
            <a:ext cx="2041250" cy="1403754"/>
          </a:xfrm>
          <a:custGeom>
            <a:avLst/>
            <a:gdLst>
              <a:gd name="connsiteX0" fmla="*/ 66637 w 2041250"/>
              <a:gd name="connsiteY0" fmla="*/ 331735 h 1403754"/>
              <a:gd name="connsiteX1" fmla="*/ 311734 w 2041250"/>
              <a:gd name="connsiteY1" fmla="*/ 86638 h 1403754"/>
              <a:gd name="connsiteX2" fmla="*/ 641672 w 2041250"/>
              <a:gd name="connsiteY2" fmla="*/ 1797 h 1403754"/>
              <a:gd name="connsiteX3" fmla="*/ 943330 w 2041250"/>
              <a:gd name="connsiteY3" fmla="*/ 152626 h 1403754"/>
              <a:gd name="connsiteX4" fmla="*/ 1263841 w 2041250"/>
              <a:gd name="connsiteY4" fmla="*/ 199760 h 1403754"/>
              <a:gd name="connsiteX5" fmla="*/ 1631487 w 2041250"/>
              <a:gd name="connsiteY5" fmla="*/ 171479 h 1403754"/>
              <a:gd name="connsiteX6" fmla="*/ 1951998 w 2041250"/>
              <a:gd name="connsiteY6" fmla="*/ 246894 h 1403754"/>
              <a:gd name="connsiteX7" fmla="*/ 2036839 w 2041250"/>
              <a:gd name="connsiteY7" fmla="*/ 369442 h 1403754"/>
              <a:gd name="connsiteX8" fmla="*/ 1848303 w 2041250"/>
              <a:gd name="connsiteY8" fmla="*/ 1076452 h 1403754"/>
              <a:gd name="connsiteX9" fmla="*/ 1612633 w 2041250"/>
              <a:gd name="connsiteY9" fmla="*/ 1378110 h 1403754"/>
              <a:gd name="connsiteX10" fmla="*/ 1395817 w 2041250"/>
              <a:gd name="connsiteY10" fmla="*/ 1283842 h 1403754"/>
              <a:gd name="connsiteX11" fmla="*/ 123198 w 2041250"/>
              <a:gd name="connsiteY11" fmla="*/ 463710 h 1403754"/>
              <a:gd name="connsiteX12" fmla="*/ 66637 w 2041250"/>
              <a:gd name="connsiteY12" fmla="*/ 331735 h 140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1250" h="1403754">
                <a:moveTo>
                  <a:pt x="66637" y="331735"/>
                </a:moveTo>
                <a:cubicBezTo>
                  <a:pt x="98060" y="268890"/>
                  <a:pt x="215895" y="141628"/>
                  <a:pt x="311734" y="86638"/>
                </a:cubicBezTo>
                <a:cubicBezTo>
                  <a:pt x="407573" y="31648"/>
                  <a:pt x="536406" y="-9201"/>
                  <a:pt x="641672" y="1797"/>
                </a:cubicBezTo>
                <a:cubicBezTo>
                  <a:pt x="746938" y="12795"/>
                  <a:pt x="839635" y="119632"/>
                  <a:pt x="943330" y="152626"/>
                </a:cubicBezTo>
                <a:cubicBezTo>
                  <a:pt x="1047025" y="185620"/>
                  <a:pt x="1149148" y="196618"/>
                  <a:pt x="1263841" y="199760"/>
                </a:cubicBezTo>
                <a:cubicBezTo>
                  <a:pt x="1378534" y="202902"/>
                  <a:pt x="1516794" y="163623"/>
                  <a:pt x="1631487" y="171479"/>
                </a:cubicBezTo>
                <a:cubicBezTo>
                  <a:pt x="1746180" y="179335"/>
                  <a:pt x="1884439" y="213900"/>
                  <a:pt x="1951998" y="246894"/>
                </a:cubicBezTo>
                <a:cubicBezTo>
                  <a:pt x="2019557" y="279888"/>
                  <a:pt x="2054121" y="231183"/>
                  <a:pt x="2036839" y="369442"/>
                </a:cubicBezTo>
                <a:cubicBezTo>
                  <a:pt x="2019557" y="507701"/>
                  <a:pt x="1919004" y="908341"/>
                  <a:pt x="1848303" y="1076452"/>
                </a:cubicBezTo>
                <a:cubicBezTo>
                  <a:pt x="1777602" y="1244563"/>
                  <a:pt x="1688047" y="1343545"/>
                  <a:pt x="1612633" y="1378110"/>
                </a:cubicBezTo>
                <a:cubicBezTo>
                  <a:pt x="1537219" y="1412675"/>
                  <a:pt x="1644056" y="1436242"/>
                  <a:pt x="1395817" y="1283842"/>
                </a:cubicBezTo>
                <a:cubicBezTo>
                  <a:pt x="1147578" y="1131442"/>
                  <a:pt x="340015" y="620823"/>
                  <a:pt x="123198" y="463710"/>
                </a:cubicBezTo>
                <a:cubicBezTo>
                  <a:pt x="-93619" y="306597"/>
                  <a:pt x="35214" y="394580"/>
                  <a:pt x="66637" y="331735"/>
                </a:cubicBezTo>
                <a:close/>
              </a:path>
            </a:pathLst>
          </a:custGeom>
          <a:solidFill>
            <a:srgbClr val="FFC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129698" y="2120349"/>
            <a:ext cx="1012179" cy="1059588"/>
          </a:xfrm>
          <a:custGeom>
            <a:avLst/>
            <a:gdLst>
              <a:gd name="connsiteX0" fmla="*/ 0 w 1029622"/>
              <a:gd name="connsiteY0" fmla="*/ 537685 h 1119080"/>
              <a:gd name="connsiteX1" fmla="*/ 329939 w 1029622"/>
              <a:gd name="connsiteY1" fmla="*/ 226601 h 1119080"/>
              <a:gd name="connsiteX2" fmla="*/ 725864 w 1029622"/>
              <a:gd name="connsiteY2" fmla="*/ 357 h 1119080"/>
              <a:gd name="connsiteX3" fmla="*/ 980388 w 1029622"/>
              <a:gd name="connsiteY3" fmla="*/ 188894 h 1119080"/>
              <a:gd name="connsiteX4" fmla="*/ 1018095 w 1029622"/>
              <a:gd name="connsiteY4" fmla="*/ 707368 h 1119080"/>
              <a:gd name="connsiteX5" fmla="*/ 838986 w 1029622"/>
              <a:gd name="connsiteY5" fmla="*/ 952465 h 1119080"/>
              <a:gd name="connsiteX6" fmla="*/ 669303 w 1029622"/>
              <a:gd name="connsiteY6" fmla="*/ 1103294 h 1119080"/>
              <a:gd name="connsiteX7" fmla="*/ 65988 w 1029622"/>
              <a:gd name="connsiteY7" fmla="*/ 565966 h 111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9622" h="1119080">
                <a:moveTo>
                  <a:pt x="0" y="537685"/>
                </a:moveTo>
                <a:cubicBezTo>
                  <a:pt x="104481" y="426920"/>
                  <a:pt x="208962" y="316156"/>
                  <a:pt x="329939" y="226601"/>
                </a:cubicBezTo>
                <a:cubicBezTo>
                  <a:pt x="450916" y="137046"/>
                  <a:pt x="617456" y="6641"/>
                  <a:pt x="725864" y="357"/>
                </a:cubicBezTo>
                <a:cubicBezTo>
                  <a:pt x="834272" y="-5927"/>
                  <a:pt x="931683" y="71059"/>
                  <a:pt x="980388" y="188894"/>
                </a:cubicBezTo>
                <a:cubicBezTo>
                  <a:pt x="1029093" y="306729"/>
                  <a:pt x="1041662" y="580106"/>
                  <a:pt x="1018095" y="707368"/>
                </a:cubicBezTo>
                <a:cubicBezTo>
                  <a:pt x="994528" y="834630"/>
                  <a:pt x="897118" y="886477"/>
                  <a:pt x="838986" y="952465"/>
                </a:cubicBezTo>
                <a:cubicBezTo>
                  <a:pt x="780854" y="1018453"/>
                  <a:pt x="798136" y="1167710"/>
                  <a:pt x="669303" y="1103294"/>
                </a:cubicBezTo>
                <a:cubicBezTo>
                  <a:pt x="540470" y="1038878"/>
                  <a:pt x="303229" y="802422"/>
                  <a:pt x="65988" y="565966"/>
                </a:cubicBezTo>
              </a:path>
            </a:pathLst>
          </a:custGeom>
          <a:solidFill>
            <a:srgbClr val="FFC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Analysis 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585" y="4723109"/>
            <a:ext cx="7836515" cy="18209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34" y="1824250"/>
            <a:ext cx="4128666" cy="2748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85348">
            <a:off x="5224159" y="3848770"/>
            <a:ext cx="505627" cy="154339"/>
          </a:xfrm>
          <a:prstGeom prst="rect">
            <a:avLst/>
          </a:prstGeom>
          <a:solidFill>
            <a:srgbClr val="FF00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85348">
            <a:off x="3864080" y="3583626"/>
            <a:ext cx="1520843" cy="141301"/>
          </a:xfrm>
          <a:prstGeom prst="rect">
            <a:avLst/>
          </a:prstGeom>
          <a:solidFill>
            <a:srgbClr val="FF00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301517">
            <a:off x="3117546" y="2778887"/>
            <a:ext cx="868089" cy="147624"/>
          </a:xfrm>
          <a:prstGeom prst="rect">
            <a:avLst/>
          </a:prstGeom>
          <a:solidFill>
            <a:srgbClr val="FF00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751109" y="2703481"/>
            <a:ext cx="3044857" cy="878380"/>
          </a:xfrm>
          <a:custGeom>
            <a:avLst/>
            <a:gdLst>
              <a:gd name="connsiteX0" fmla="*/ 0 w 3044857"/>
              <a:gd name="connsiteY0" fmla="*/ 878380 h 878380"/>
              <a:gd name="connsiteX1" fmla="*/ 2253006 w 3044857"/>
              <a:gd name="connsiteY1" fmla="*/ 77102 h 878380"/>
              <a:gd name="connsiteX2" fmla="*/ 3044857 w 3044857"/>
              <a:gd name="connsiteY2" fmla="*/ 77102 h 87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4857" h="878380">
                <a:moveTo>
                  <a:pt x="0" y="878380"/>
                </a:moveTo>
                <a:cubicBezTo>
                  <a:pt x="872765" y="544514"/>
                  <a:pt x="1745530" y="210648"/>
                  <a:pt x="2253006" y="77102"/>
                </a:cubicBezTo>
                <a:cubicBezTo>
                  <a:pt x="2760482" y="-56444"/>
                  <a:pt x="2902669" y="10329"/>
                  <a:pt x="3044857" y="77102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616098" y="4241737"/>
            <a:ext cx="146784" cy="848413"/>
          </a:xfrm>
          <a:custGeom>
            <a:avLst/>
            <a:gdLst>
              <a:gd name="connsiteX0" fmla="*/ 103695 w 146784"/>
              <a:gd name="connsiteY0" fmla="*/ 0 h 848413"/>
              <a:gd name="connsiteX1" fmla="*/ 141402 w 146784"/>
              <a:gd name="connsiteY1" fmla="*/ 263951 h 848413"/>
              <a:gd name="connsiteX2" fmla="*/ 0 w 146784"/>
              <a:gd name="connsiteY2" fmla="*/ 848413 h 84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84" h="848413">
                <a:moveTo>
                  <a:pt x="103695" y="0"/>
                </a:moveTo>
                <a:cubicBezTo>
                  <a:pt x="131189" y="61274"/>
                  <a:pt x="158684" y="122549"/>
                  <a:pt x="141402" y="263951"/>
                </a:cubicBezTo>
                <a:cubicBezTo>
                  <a:pt x="124120" y="405353"/>
                  <a:pt x="62060" y="626883"/>
                  <a:pt x="0" y="848413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186259" y="2601473"/>
            <a:ext cx="688157" cy="537328"/>
          </a:xfrm>
          <a:custGeom>
            <a:avLst/>
            <a:gdLst>
              <a:gd name="connsiteX0" fmla="*/ 0 w 688157"/>
              <a:gd name="connsiteY0" fmla="*/ 0 h 537328"/>
              <a:gd name="connsiteX1" fmla="*/ 688157 w 688157"/>
              <a:gd name="connsiteY1" fmla="*/ 537328 h 53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8157" h="537328">
                <a:moveTo>
                  <a:pt x="0" y="0"/>
                </a:moveTo>
                <a:lnTo>
                  <a:pt x="688157" y="537328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978111" y="3223643"/>
            <a:ext cx="1282045" cy="810705"/>
          </a:xfrm>
          <a:custGeom>
            <a:avLst/>
            <a:gdLst>
              <a:gd name="connsiteX0" fmla="*/ 0 w 1282045"/>
              <a:gd name="connsiteY0" fmla="*/ 0 h 810705"/>
              <a:gd name="connsiteX1" fmla="*/ 339365 w 1282045"/>
              <a:gd name="connsiteY1" fmla="*/ 245096 h 810705"/>
              <a:gd name="connsiteX2" fmla="*/ 838985 w 1282045"/>
              <a:gd name="connsiteY2" fmla="*/ 546754 h 810705"/>
              <a:gd name="connsiteX3" fmla="*/ 1282045 w 1282045"/>
              <a:gd name="connsiteY3" fmla="*/ 810705 h 81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045" h="810705">
                <a:moveTo>
                  <a:pt x="0" y="0"/>
                </a:moveTo>
                <a:cubicBezTo>
                  <a:pt x="99767" y="76985"/>
                  <a:pt x="199534" y="153970"/>
                  <a:pt x="339365" y="245096"/>
                </a:cubicBezTo>
                <a:cubicBezTo>
                  <a:pt x="479196" y="336222"/>
                  <a:pt x="838985" y="546754"/>
                  <a:pt x="838985" y="546754"/>
                </a:cubicBezTo>
                <a:lnTo>
                  <a:pt x="1282045" y="810705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72900" y="2940839"/>
            <a:ext cx="1058456" cy="1231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75877" y="3862169"/>
            <a:ext cx="2351783" cy="3101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260156" y="4030920"/>
            <a:ext cx="329938" cy="169682"/>
          </a:xfrm>
          <a:custGeom>
            <a:avLst/>
            <a:gdLst>
              <a:gd name="connsiteX0" fmla="*/ 0 w 329938"/>
              <a:gd name="connsiteY0" fmla="*/ 0 h 169682"/>
              <a:gd name="connsiteX1" fmla="*/ 329938 w 329938"/>
              <a:gd name="connsiteY1" fmla="*/ 169682 h 16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9938" h="169682">
                <a:moveTo>
                  <a:pt x="0" y="0"/>
                </a:moveTo>
                <a:lnTo>
                  <a:pt x="329938" y="169682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19812" y="3931095"/>
            <a:ext cx="1800558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At-Risk Segments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246570" y="2152694"/>
            <a:ext cx="1250758" cy="1968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13291" y="1929618"/>
            <a:ext cx="193354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Landslide Deposits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1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32812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SICCM Toolbox maps landslide scarps and deposits</a:t>
            </a:r>
          </a:p>
          <a:p>
            <a:endParaRPr lang="en-US" dirty="0" smtClean="0"/>
          </a:p>
          <a:p>
            <a:r>
              <a:rPr lang="en-US" dirty="0" smtClean="0"/>
              <a:t>The risk analysis portion of the toolbox identifies at-risk roads crossing landslide deposits</a:t>
            </a:r>
          </a:p>
          <a:p>
            <a:endParaRPr lang="en-US" dirty="0" smtClean="0"/>
          </a:p>
          <a:p>
            <a:r>
              <a:rPr lang="en-US" dirty="0" smtClean="0"/>
              <a:t>At-risk roads are given dollar and time cost estimates that quantify the severity of landslide risks that they 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08" y="585998"/>
            <a:ext cx="2549180" cy="1894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4369" t="23278" r="6908" b="19324"/>
          <a:stretch/>
        </p:blipFill>
        <p:spPr>
          <a:xfrm>
            <a:off x="8489608" y="2569860"/>
            <a:ext cx="2548867" cy="1884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15352" r="13384" b="19766"/>
          <a:stretch/>
        </p:blipFill>
        <p:spPr>
          <a:xfrm>
            <a:off x="8489607" y="4543976"/>
            <a:ext cx="2548867" cy="1917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89607" y="585998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9607" y="2569860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62744" y="4530905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04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r="14065"/>
          <a:stretch/>
        </p:blipFill>
        <p:spPr>
          <a:xfrm>
            <a:off x="8489607" y="2555015"/>
            <a:ext cx="2548867" cy="193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Toolbox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3281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SICCM Toolbox is an ArcGIS toolbox used to inventory landslides and quantify the risks they pose to road networks or other infrastructure/resources</a:t>
            </a:r>
          </a:p>
          <a:p>
            <a:endParaRPr lang="en-US" sz="1300" dirty="0" smtClean="0"/>
          </a:p>
          <a:p>
            <a:r>
              <a:rPr lang="en-US" dirty="0" smtClean="0"/>
              <a:t>The toolbox performs three main processes:</a:t>
            </a:r>
          </a:p>
          <a:p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Landslide scarp identification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Landslide deposit mapping from the scarps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Risk analysis of landslide deposits on road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08" y="585998"/>
            <a:ext cx="2549180" cy="1894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15352" r="13384" b="19766"/>
          <a:stretch/>
        </p:blipFill>
        <p:spPr>
          <a:xfrm>
            <a:off x="8489607" y="4543976"/>
            <a:ext cx="2548867" cy="1917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89607" y="585998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9607" y="2569860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62744" y="4530905"/>
            <a:ext cx="301686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19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4117" y="1604682"/>
            <a:ext cx="12577482" cy="22501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494" y="1825625"/>
            <a:ext cx="1071730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This presentation was prepared with the support of United States Department of Agriculture </a:t>
            </a:r>
            <a:r>
              <a:rPr lang="en-US" dirty="0"/>
              <a:t>Forest Service Grant </a:t>
            </a:r>
            <a:r>
              <a:rPr lang="en-US" dirty="0" smtClean="0"/>
              <a:t>17-CS-11015600-008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In accordance with Federal law and U.S. Department of Agriculture policy, this institution is prohibited from discriminating on the basis of race, color, national origin, age, or disability</a:t>
            </a:r>
            <a:endParaRPr lang="en-US" i="1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References:</a:t>
            </a:r>
          </a:p>
          <a:p>
            <a:pPr marL="0" indent="0">
              <a:buNone/>
            </a:pPr>
            <a:r>
              <a:rPr lang="en-US" sz="1600" dirty="0"/>
              <a:t>Burns, W.J., </a:t>
            </a:r>
            <a:r>
              <a:rPr lang="en-US" sz="1600" dirty="0" err="1"/>
              <a:t>Madin</a:t>
            </a:r>
            <a:r>
              <a:rPr lang="en-US" sz="1600" dirty="0"/>
              <a:t>, I.P., 2009. Protocol for Inventory Mapping of Landslide Deposits from Light Detection and Ranging (</a:t>
            </a:r>
            <a:r>
              <a:rPr lang="en-US" sz="1600" dirty="0" err="1"/>
              <a:t>lidar</a:t>
            </a:r>
            <a:r>
              <a:rPr lang="en-US" sz="1600" dirty="0"/>
              <a:t>) Imagery. Portland, OR.</a:t>
            </a:r>
          </a:p>
          <a:p>
            <a:pPr marL="0" indent="0">
              <a:buNone/>
            </a:pPr>
            <a:r>
              <a:rPr lang="en-US" sz="1600" dirty="0"/>
              <a:t>Burns, W.J., Mickelson, K.A., 2016. DOGAMI Special Paper 48, Protocol for deep landslide susceptibility mapping. Portland, OR.</a:t>
            </a:r>
          </a:p>
          <a:p>
            <a:pPr marL="0" indent="0">
              <a:buNone/>
            </a:pPr>
            <a:r>
              <a:rPr lang="en-US" sz="1600" dirty="0"/>
              <a:t>Chen, W., Li, X., Wang, Y., Chen, G., Liu, S., 2014. Forested landslide detection using LiDAR data and the random forest algorithm: A case study of the Three Gorges, China. Remote Sens. Environ. 152, 291–301. https://doi.org/10.1016/j.rse.2014.07.004</a:t>
            </a:r>
          </a:p>
          <a:p>
            <a:pPr marL="0" indent="0">
              <a:buNone/>
            </a:pPr>
            <a:r>
              <a:rPr lang="en-US" sz="1600" dirty="0"/>
              <a:t>Highland, L.M., </a:t>
            </a:r>
            <a:r>
              <a:rPr lang="en-US" sz="1600" dirty="0" err="1"/>
              <a:t>Bobrowsky</a:t>
            </a:r>
            <a:r>
              <a:rPr lang="en-US" sz="1600" dirty="0"/>
              <a:t>, P., 2008. The landslide handbook—A guide to understanding landslides [WWW Document]. USGS Circ. 1325. URL https://pubs.usgs.gov/circ/1325/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us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422" y="2127856"/>
            <a:ext cx="1108756" cy="12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Scarp Identification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14" y="1570175"/>
            <a:ext cx="7869071" cy="4555991"/>
          </a:xfrm>
        </p:spPr>
        <p:txBody>
          <a:bodyPr/>
          <a:lstStyle/>
          <a:p>
            <a:r>
              <a:rPr lang="en-US" sz="2400" dirty="0"/>
              <a:t>The first half of SICCM – Scarp Identification – is performed in these steps:</a:t>
            </a:r>
          </a:p>
          <a:p>
            <a:endParaRPr lang="en-US" sz="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Unwanted terrain (noise/other) is removed from digital elevation model (DEM) through </a:t>
            </a:r>
            <a:r>
              <a:rPr lang="en-US" sz="2000" dirty="0" smtClean="0"/>
              <a:t>resampling (coarsening resolution)</a:t>
            </a:r>
            <a:endParaRPr lang="en-US" sz="2000" dirty="0"/>
          </a:p>
          <a:p>
            <a:pPr marL="971550" lvl="1" indent="-514350">
              <a:buFont typeface="+mj-lt"/>
              <a:buAutoNum type="arabicPeriod"/>
            </a:pPr>
            <a:endParaRPr lang="en-US" sz="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Polygons are extracted from layers derived from the resampled DEM</a:t>
            </a:r>
          </a:p>
          <a:p>
            <a:pPr marL="971550" lvl="1" indent="-514350">
              <a:buFont typeface="+mj-lt"/>
              <a:buAutoNum type="arabicPeriod"/>
            </a:pPr>
            <a:endParaRPr lang="en-US" sz="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Polygons are classified as scarps or non scarps and converted into scarp lines</a:t>
            </a:r>
          </a:p>
          <a:p>
            <a:pPr marL="971550" lvl="1" indent="-514350">
              <a:buFont typeface="+mj-lt"/>
              <a:buAutoNum type="arabicPeriod"/>
            </a:pPr>
            <a:endParaRPr lang="en-US" sz="800" dirty="0"/>
          </a:p>
          <a:p>
            <a:r>
              <a:rPr lang="en-US" sz="2400" dirty="0"/>
              <a:t>Human interpretation is </a:t>
            </a:r>
            <a:r>
              <a:rPr lang="en-US" sz="2400" dirty="0" smtClean="0"/>
              <a:t>recommended </a:t>
            </a:r>
            <a:r>
              <a:rPr lang="en-US" sz="2400" dirty="0"/>
              <a:t>during scarp identification</a:t>
            </a:r>
          </a:p>
          <a:p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4"/>
          <a:stretch/>
        </p:blipFill>
        <p:spPr>
          <a:xfrm>
            <a:off x="9052306" y="357318"/>
            <a:ext cx="1920240" cy="1915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19133" r="67941" b="53917"/>
          <a:stretch/>
        </p:blipFill>
        <p:spPr bwMode="auto">
          <a:xfrm>
            <a:off x="9069908" y="2468880"/>
            <a:ext cx="945039" cy="19202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3" t="18851" r="11908" b="54340"/>
          <a:stretch/>
        </p:blipFill>
        <p:spPr bwMode="auto">
          <a:xfrm>
            <a:off x="10014946" y="2468880"/>
            <a:ext cx="950014" cy="19202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9813874" y="3276600"/>
            <a:ext cx="402145" cy="304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59041" r="69650" b="14009"/>
          <a:stretch/>
        </p:blipFill>
        <p:spPr bwMode="auto">
          <a:xfrm>
            <a:off x="9082467" y="4594706"/>
            <a:ext cx="945040" cy="19202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1" t="59688" r="10719" b="13362"/>
          <a:stretch/>
        </p:blipFill>
        <p:spPr bwMode="auto">
          <a:xfrm>
            <a:off x="10027508" y="4594706"/>
            <a:ext cx="945039" cy="19202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9826435" y="5392832"/>
            <a:ext cx="402145" cy="304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52306" y="34779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2306" y="246888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80122" y="4594706"/>
            <a:ext cx="35939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1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of DEM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66" y="1570174"/>
            <a:ext cx="5697688" cy="4786177"/>
          </a:xfrm>
        </p:spPr>
        <p:txBody>
          <a:bodyPr/>
          <a:lstStyle/>
          <a:p>
            <a:r>
              <a:rPr lang="en-US" dirty="0"/>
              <a:t>Some DEMs have noise or other features that add error to SICCM results</a:t>
            </a:r>
          </a:p>
          <a:p>
            <a:endParaRPr lang="en-US" dirty="0"/>
          </a:p>
          <a:p>
            <a:r>
              <a:rPr lang="en-US" dirty="0"/>
              <a:t>These unwanted features can be removed by resampling the DEM to a lower resolution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93" y="1174469"/>
            <a:ext cx="5411946" cy="4509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21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88" y="1570175"/>
            <a:ext cx="12188826" cy="373531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DEM Preparation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0548" y="1724818"/>
            <a:ext cx="11994872" cy="3428480"/>
            <a:chOff x="521693" y="2909162"/>
            <a:chExt cx="11145438" cy="3185687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8020022" y="5374715"/>
              <a:ext cx="496957" cy="30761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8516979" y="5236906"/>
              <a:ext cx="2668739" cy="857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Best Version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Artifacts removed without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losing necessary information</a:t>
              </a:r>
            </a:p>
          </p:txBody>
        </p: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521693" y="2909162"/>
              <a:ext cx="11145438" cy="2248173"/>
              <a:chOff x="1839050" y="3106613"/>
              <a:chExt cx="9254915" cy="1866831"/>
            </a:xfrm>
          </p:grpSpPr>
          <p:pic>
            <p:nvPicPr>
              <p:cNvPr id="9" name="Picture 8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11" b="957"/>
              <a:stretch/>
            </p:blipFill>
            <p:spPr>
              <a:xfrm>
                <a:off x="6438889" y="3106613"/>
                <a:ext cx="4655076" cy="1866831"/>
              </a:xfrm>
              <a:prstGeom prst="rect">
                <a:avLst/>
              </a:prstGeom>
            </p:spPr>
          </p:pic>
          <p:pic>
            <p:nvPicPr>
              <p:cNvPr id="10" name="Picture 9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006"/>
              <a:stretch/>
            </p:blipFill>
            <p:spPr>
              <a:xfrm>
                <a:off x="1839050" y="3179084"/>
                <a:ext cx="4655076" cy="1794359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 bwMode="auto">
            <a:xfrm>
              <a:off x="6097051" y="2909163"/>
              <a:ext cx="2767090" cy="2280658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999999"/>
                </a:solidFill>
                <a:latin typeface="Arial" charset="0"/>
                <a:ea typeface="ＭＳ Ｐゴシック" pitchFamily="-96" charset="-128"/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0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Topography of Scarps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568" y="1570175"/>
            <a:ext cx="4563896" cy="4555991"/>
          </a:xfrm>
        </p:spPr>
        <p:txBody>
          <a:bodyPr/>
          <a:lstStyle/>
          <a:p>
            <a:r>
              <a:rPr lang="en-US" sz="2000" dirty="0"/>
              <a:t>The relationship between scarps and topography was explored</a:t>
            </a:r>
          </a:p>
          <a:p>
            <a:endParaRPr lang="en-US" sz="2000" dirty="0"/>
          </a:p>
          <a:p>
            <a:r>
              <a:rPr lang="en-US" sz="2000" dirty="0"/>
              <a:t>Scarps were commonly located where steep slopes met high profile curvature (convexity or concavity)</a:t>
            </a:r>
          </a:p>
          <a:p>
            <a:endParaRPr lang="en-US" sz="2000" dirty="0"/>
          </a:p>
          <a:p>
            <a:r>
              <a:rPr lang="en-US" sz="2000" dirty="0"/>
              <a:t>Multiplying slope and profile curvature together accentuates scarp related topography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Scarp Identification </a:t>
            </a:r>
            <a:r>
              <a:rPr lang="en-US" sz="1600" dirty="0" smtClean="0"/>
              <a:t>				Deposit Mapping </a:t>
            </a:r>
            <a:r>
              <a:rPr lang="en-US" sz="2000" dirty="0" smtClean="0"/>
              <a:t>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611" y="1690688"/>
            <a:ext cx="6049978" cy="3762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38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982" y="2229136"/>
            <a:ext cx="3737456" cy="451470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i="1" dirty="0"/>
              <a:t>Mixture raster </a:t>
            </a:r>
            <a:r>
              <a:rPr lang="en-US" sz="2200" b="1" dirty="0"/>
              <a:t>=</a:t>
            </a:r>
            <a:r>
              <a:rPr lang="en-US" sz="2200" dirty="0"/>
              <a:t> </a:t>
            </a:r>
          </a:p>
          <a:p>
            <a:pPr marL="461963" indent="0">
              <a:buNone/>
            </a:pPr>
            <a:r>
              <a:rPr lang="en-US" sz="2200" i="1" dirty="0" smtClean="0"/>
              <a:t>slope</a:t>
            </a:r>
            <a:r>
              <a:rPr lang="en-US" sz="2200" dirty="0" smtClean="0"/>
              <a:t> </a:t>
            </a:r>
            <a:r>
              <a:rPr lang="en-US" sz="2200" b="1" dirty="0" smtClean="0"/>
              <a:t>x</a:t>
            </a:r>
            <a:r>
              <a:rPr lang="en-US" sz="2200" dirty="0" smtClean="0"/>
              <a:t> </a:t>
            </a:r>
            <a:r>
              <a:rPr lang="en-US" sz="2200" i="1" dirty="0"/>
              <a:t>profile </a:t>
            </a:r>
            <a:r>
              <a:rPr lang="en-US" sz="2200" i="1" dirty="0" smtClean="0"/>
              <a:t>curvature</a:t>
            </a:r>
          </a:p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200" dirty="0" smtClean="0"/>
              <a:t>Extract </a:t>
            </a:r>
            <a:r>
              <a:rPr lang="en-US" sz="2200" dirty="0"/>
              <a:t>mixture values to create scarp polygon candidates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8" t="10342" r="7292" b="48369"/>
          <a:stretch/>
        </p:blipFill>
        <p:spPr bwMode="auto">
          <a:xfrm>
            <a:off x="7812088" y="3829928"/>
            <a:ext cx="4036694" cy="278716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206" y="3791626"/>
            <a:ext cx="3484726" cy="27222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8167722" y="3784883"/>
            <a:ext cx="352425" cy="2743200"/>
          </a:xfrm>
          <a:custGeom>
            <a:avLst/>
            <a:gdLst>
              <a:gd name="connsiteX0" fmla="*/ 0 w 352425"/>
              <a:gd name="connsiteY0" fmla="*/ 0 h 2743200"/>
              <a:gd name="connsiteX1" fmla="*/ 352425 w 352425"/>
              <a:gd name="connsiteY1" fmla="*/ 542925 h 2743200"/>
              <a:gd name="connsiteX2" fmla="*/ 352425 w 352425"/>
              <a:gd name="connsiteY2" fmla="*/ 2524125 h 2743200"/>
              <a:gd name="connsiteX3" fmla="*/ 9525 w 352425"/>
              <a:gd name="connsiteY3" fmla="*/ 2743200 h 2743200"/>
              <a:gd name="connsiteX4" fmla="*/ 0 w 35242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" h="2743200">
                <a:moveTo>
                  <a:pt x="0" y="0"/>
                </a:moveTo>
                <a:lnTo>
                  <a:pt x="352425" y="542925"/>
                </a:lnTo>
                <a:lnTo>
                  <a:pt x="352425" y="2524125"/>
                </a:lnTo>
                <a:lnTo>
                  <a:pt x="9525" y="27432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42" r="51976" b="48369"/>
          <a:stretch/>
        </p:blipFill>
        <p:spPr bwMode="auto">
          <a:xfrm>
            <a:off x="4669986" y="691919"/>
            <a:ext cx="3496946" cy="278716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reeform 9"/>
          <p:cNvSpPr/>
          <p:nvPr/>
        </p:nvSpPr>
        <p:spPr>
          <a:xfrm flipH="1">
            <a:off x="7950201" y="649130"/>
            <a:ext cx="352425" cy="2743200"/>
          </a:xfrm>
          <a:custGeom>
            <a:avLst/>
            <a:gdLst>
              <a:gd name="connsiteX0" fmla="*/ 0 w 352425"/>
              <a:gd name="connsiteY0" fmla="*/ 0 h 2743200"/>
              <a:gd name="connsiteX1" fmla="*/ 352425 w 352425"/>
              <a:gd name="connsiteY1" fmla="*/ 542925 h 2743200"/>
              <a:gd name="connsiteX2" fmla="*/ 352425 w 352425"/>
              <a:gd name="connsiteY2" fmla="*/ 2524125 h 2743200"/>
              <a:gd name="connsiteX3" fmla="*/ 9525 w 352425"/>
              <a:gd name="connsiteY3" fmla="*/ 2743200 h 2743200"/>
              <a:gd name="connsiteX4" fmla="*/ 0 w 35242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25" h="2743200">
                <a:moveTo>
                  <a:pt x="0" y="0"/>
                </a:moveTo>
                <a:lnTo>
                  <a:pt x="352425" y="542925"/>
                </a:lnTo>
                <a:lnTo>
                  <a:pt x="352425" y="2524125"/>
                </a:lnTo>
                <a:lnTo>
                  <a:pt x="9525" y="27432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26" y="649130"/>
            <a:ext cx="3692041" cy="27432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>
            <a:off x="6202363" y="3302871"/>
            <a:ext cx="361950" cy="3524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17" y="386120"/>
            <a:ext cx="4148733" cy="11931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Scarp Identification Steps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7159625" y="5223510"/>
            <a:ext cx="1933575" cy="752475"/>
          </a:xfrm>
          <a:custGeom>
            <a:avLst/>
            <a:gdLst>
              <a:gd name="connsiteX0" fmla="*/ 0 w 1933575"/>
              <a:gd name="connsiteY0" fmla="*/ 752475 h 752475"/>
              <a:gd name="connsiteX1" fmla="*/ 561975 w 1933575"/>
              <a:gd name="connsiteY1" fmla="*/ 180975 h 752475"/>
              <a:gd name="connsiteX2" fmla="*/ 1933575 w 1933575"/>
              <a:gd name="connsiteY2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752475">
                <a:moveTo>
                  <a:pt x="0" y="752475"/>
                </a:moveTo>
                <a:cubicBezTo>
                  <a:pt x="119856" y="529431"/>
                  <a:pt x="239712" y="306388"/>
                  <a:pt x="561975" y="180975"/>
                </a:cubicBezTo>
                <a:cubicBezTo>
                  <a:pt x="884238" y="55562"/>
                  <a:pt x="1408906" y="27781"/>
                  <a:pt x="1933575" y="0"/>
                </a:cubicBezTo>
              </a:path>
            </a:pathLst>
          </a:custGeom>
          <a:noFill/>
          <a:ln w="28575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564313" y="4514850"/>
            <a:ext cx="4572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02367" y="4329534"/>
            <a:ext cx="1403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Optional manual</a:t>
            </a:r>
          </a:p>
          <a:p>
            <a:r>
              <a:rPr lang="en-US" sz="1400" dirty="0">
                <a:solidFill>
                  <a:srgbClr val="0070C0"/>
                </a:solidFill>
              </a:rPr>
              <a:t>adjustment</a:t>
            </a:r>
          </a:p>
        </p:txBody>
      </p:sp>
    </p:spTree>
    <p:extLst>
      <p:ext uri="{BB962C8B-B14F-4D97-AF65-F5344CB8AC3E}">
        <p14:creationId xmlns:p14="http://schemas.microsoft.com/office/powerpoint/2010/main" val="9578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4"/>
            <a:ext cx="12190415" cy="68571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970" y="3943350"/>
            <a:ext cx="4407281" cy="27781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4" y="4019551"/>
            <a:ext cx="4226306" cy="2012157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15939" y="4619626"/>
            <a:ext cx="1228725" cy="1819275"/>
          </a:xfrm>
          <a:custGeom>
            <a:avLst/>
            <a:gdLst>
              <a:gd name="connsiteX0" fmla="*/ 0 w 1228725"/>
              <a:gd name="connsiteY0" fmla="*/ 57150 h 1819275"/>
              <a:gd name="connsiteX1" fmla="*/ 76200 w 1228725"/>
              <a:gd name="connsiteY1" fmla="*/ 485775 h 1819275"/>
              <a:gd name="connsiteX2" fmla="*/ 390525 w 1228725"/>
              <a:gd name="connsiteY2" fmla="*/ 685800 h 1819275"/>
              <a:gd name="connsiteX3" fmla="*/ 666750 w 1228725"/>
              <a:gd name="connsiteY3" fmla="*/ 838200 h 1819275"/>
              <a:gd name="connsiteX4" fmla="*/ 847725 w 1228725"/>
              <a:gd name="connsiteY4" fmla="*/ 1076325 h 1819275"/>
              <a:gd name="connsiteX5" fmla="*/ 828675 w 1228725"/>
              <a:gd name="connsiteY5" fmla="*/ 1285875 h 1819275"/>
              <a:gd name="connsiteX6" fmla="*/ 419100 w 1228725"/>
              <a:gd name="connsiteY6" fmla="*/ 1466850 h 1819275"/>
              <a:gd name="connsiteX7" fmla="*/ 581025 w 1228725"/>
              <a:gd name="connsiteY7" fmla="*/ 1819275 h 1819275"/>
              <a:gd name="connsiteX8" fmla="*/ 1057275 w 1228725"/>
              <a:gd name="connsiteY8" fmla="*/ 1647825 h 1819275"/>
              <a:gd name="connsiteX9" fmla="*/ 1228725 w 1228725"/>
              <a:gd name="connsiteY9" fmla="*/ 1371600 h 1819275"/>
              <a:gd name="connsiteX10" fmla="*/ 1181100 w 1228725"/>
              <a:gd name="connsiteY10" fmla="*/ 1000125 h 1819275"/>
              <a:gd name="connsiteX11" fmla="*/ 1038225 w 1228725"/>
              <a:gd name="connsiteY11" fmla="*/ 666750 h 1819275"/>
              <a:gd name="connsiteX12" fmla="*/ 685800 w 1228725"/>
              <a:gd name="connsiteY12" fmla="*/ 495300 h 1819275"/>
              <a:gd name="connsiteX13" fmla="*/ 438150 w 1228725"/>
              <a:gd name="connsiteY13" fmla="*/ 171450 h 1819275"/>
              <a:gd name="connsiteX14" fmla="*/ 419100 w 1228725"/>
              <a:gd name="connsiteY14" fmla="*/ 0 h 1819275"/>
              <a:gd name="connsiteX15" fmla="*/ 0 w 1228725"/>
              <a:gd name="connsiteY15" fmla="*/ 57150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8725" h="1819275">
                <a:moveTo>
                  <a:pt x="0" y="57150"/>
                </a:moveTo>
                <a:lnTo>
                  <a:pt x="76200" y="485775"/>
                </a:lnTo>
                <a:lnTo>
                  <a:pt x="390525" y="685800"/>
                </a:lnTo>
                <a:lnTo>
                  <a:pt x="666750" y="838200"/>
                </a:lnTo>
                <a:lnTo>
                  <a:pt x="847725" y="1076325"/>
                </a:lnTo>
                <a:lnTo>
                  <a:pt x="828675" y="1285875"/>
                </a:lnTo>
                <a:lnTo>
                  <a:pt x="419100" y="1466850"/>
                </a:lnTo>
                <a:lnTo>
                  <a:pt x="581025" y="1819275"/>
                </a:lnTo>
                <a:lnTo>
                  <a:pt x="1057275" y="1647825"/>
                </a:lnTo>
                <a:lnTo>
                  <a:pt x="1228725" y="1371600"/>
                </a:lnTo>
                <a:lnTo>
                  <a:pt x="1181100" y="1000125"/>
                </a:lnTo>
                <a:lnTo>
                  <a:pt x="1038225" y="666750"/>
                </a:lnTo>
                <a:lnTo>
                  <a:pt x="685800" y="495300"/>
                </a:lnTo>
                <a:lnTo>
                  <a:pt x="438150" y="171450"/>
                </a:lnTo>
                <a:lnTo>
                  <a:pt x="419100" y="0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Scarp Identification (Steps </a:t>
            </a:r>
            <a:r>
              <a:rPr lang="en-US" dirty="0" smtClean="0"/>
              <a:t>3 </a:t>
            </a:r>
            <a:r>
              <a:rPr lang="en-US" dirty="0"/>
              <a:t>and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sz="2200" dirty="0"/>
              <a:t>Classify scarp polygons as either scarp or non-scarp based on correspondence with non-scarp objects (classes may also be chosen manually)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2200" dirty="0"/>
              <a:t>Reduce scarp polygons into scarp 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51516" r="7292" b="9540"/>
          <a:stretch/>
        </p:blipFill>
        <p:spPr bwMode="auto">
          <a:xfrm>
            <a:off x="4705517" y="3612358"/>
            <a:ext cx="7400290" cy="26289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516063" y="4593434"/>
            <a:ext cx="247650" cy="333375"/>
          </a:xfrm>
          <a:custGeom>
            <a:avLst/>
            <a:gdLst>
              <a:gd name="connsiteX0" fmla="*/ 219075 w 247650"/>
              <a:gd name="connsiteY0" fmla="*/ 0 h 333375"/>
              <a:gd name="connsiteX1" fmla="*/ 95250 w 247650"/>
              <a:gd name="connsiteY1" fmla="*/ 123825 h 333375"/>
              <a:gd name="connsiteX2" fmla="*/ 0 w 247650"/>
              <a:gd name="connsiteY2" fmla="*/ 333375 h 333375"/>
              <a:gd name="connsiteX3" fmla="*/ 171450 w 247650"/>
              <a:gd name="connsiteY3" fmla="*/ 219075 h 333375"/>
              <a:gd name="connsiteX4" fmla="*/ 247650 w 247650"/>
              <a:gd name="connsiteY4" fmla="*/ 76200 h 333375"/>
              <a:gd name="connsiteX5" fmla="*/ 219075 w 247650"/>
              <a:gd name="connsiteY5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333375">
                <a:moveTo>
                  <a:pt x="219075" y="0"/>
                </a:moveTo>
                <a:lnTo>
                  <a:pt x="95250" y="123825"/>
                </a:lnTo>
                <a:lnTo>
                  <a:pt x="0" y="333375"/>
                </a:lnTo>
                <a:lnTo>
                  <a:pt x="171450" y="219075"/>
                </a:lnTo>
                <a:lnTo>
                  <a:pt x="247650" y="76200"/>
                </a:lnTo>
                <a:lnTo>
                  <a:pt x="219075" y="0"/>
                </a:lnTo>
                <a:close/>
              </a:path>
            </a:pathLst>
          </a:custGeom>
          <a:solidFill>
            <a:srgbClr val="FF00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693522" y="4790684"/>
            <a:ext cx="247650" cy="333375"/>
          </a:xfrm>
          <a:custGeom>
            <a:avLst/>
            <a:gdLst>
              <a:gd name="connsiteX0" fmla="*/ 219075 w 247650"/>
              <a:gd name="connsiteY0" fmla="*/ 0 h 333375"/>
              <a:gd name="connsiteX1" fmla="*/ 95250 w 247650"/>
              <a:gd name="connsiteY1" fmla="*/ 123825 h 333375"/>
              <a:gd name="connsiteX2" fmla="*/ 0 w 247650"/>
              <a:gd name="connsiteY2" fmla="*/ 333375 h 333375"/>
              <a:gd name="connsiteX3" fmla="*/ 171450 w 247650"/>
              <a:gd name="connsiteY3" fmla="*/ 219075 h 333375"/>
              <a:gd name="connsiteX4" fmla="*/ 247650 w 247650"/>
              <a:gd name="connsiteY4" fmla="*/ 76200 h 333375"/>
              <a:gd name="connsiteX5" fmla="*/ 219075 w 247650"/>
              <a:gd name="connsiteY5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333375">
                <a:moveTo>
                  <a:pt x="219075" y="0"/>
                </a:moveTo>
                <a:lnTo>
                  <a:pt x="95250" y="123825"/>
                </a:lnTo>
                <a:lnTo>
                  <a:pt x="0" y="333375"/>
                </a:lnTo>
                <a:lnTo>
                  <a:pt x="171450" y="219075"/>
                </a:lnTo>
                <a:lnTo>
                  <a:pt x="247650" y="76200"/>
                </a:lnTo>
                <a:lnTo>
                  <a:pt x="219075" y="0"/>
                </a:lnTo>
                <a:close/>
              </a:path>
            </a:pathLst>
          </a:custGeom>
          <a:solidFill>
            <a:srgbClr val="FF00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9625588">
            <a:off x="3804151" y="5874669"/>
            <a:ext cx="324064" cy="543076"/>
          </a:xfrm>
          <a:custGeom>
            <a:avLst/>
            <a:gdLst>
              <a:gd name="connsiteX0" fmla="*/ 219075 w 247650"/>
              <a:gd name="connsiteY0" fmla="*/ 0 h 333375"/>
              <a:gd name="connsiteX1" fmla="*/ 95250 w 247650"/>
              <a:gd name="connsiteY1" fmla="*/ 123825 h 333375"/>
              <a:gd name="connsiteX2" fmla="*/ 0 w 247650"/>
              <a:gd name="connsiteY2" fmla="*/ 333375 h 333375"/>
              <a:gd name="connsiteX3" fmla="*/ 171450 w 247650"/>
              <a:gd name="connsiteY3" fmla="*/ 219075 h 333375"/>
              <a:gd name="connsiteX4" fmla="*/ 247650 w 247650"/>
              <a:gd name="connsiteY4" fmla="*/ 76200 h 333375"/>
              <a:gd name="connsiteX5" fmla="*/ 219075 w 247650"/>
              <a:gd name="connsiteY5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333375">
                <a:moveTo>
                  <a:pt x="219075" y="0"/>
                </a:moveTo>
                <a:lnTo>
                  <a:pt x="95250" y="123825"/>
                </a:lnTo>
                <a:lnTo>
                  <a:pt x="0" y="333375"/>
                </a:lnTo>
                <a:lnTo>
                  <a:pt x="171450" y="219075"/>
                </a:lnTo>
                <a:lnTo>
                  <a:pt x="247650" y="76200"/>
                </a:lnTo>
                <a:lnTo>
                  <a:pt x="219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H="1">
            <a:off x="845073" y="4619626"/>
            <a:ext cx="198628" cy="180975"/>
          </a:xfrm>
          <a:custGeom>
            <a:avLst/>
            <a:gdLst>
              <a:gd name="connsiteX0" fmla="*/ 219075 w 247650"/>
              <a:gd name="connsiteY0" fmla="*/ 0 h 333375"/>
              <a:gd name="connsiteX1" fmla="*/ 95250 w 247650"/>
              <a:gd name="connsiteY1" fmla="*/ 123825 h 333375"/>
              <a:gd name="connsiteX2" fmla="*/ 0 w 247650"/>
              <a:gd name="connsiteY2" fmla="*/ 333375 h 333375"/>
              <a:gd name="connsiteX3" fmla="*/ 171450 w 247650"/>
              <a:gd name="connsiteY3" fmla="*/ 219075 h 333375"/>
              <a:gd name="connsiteX4" fmla="*/ 247650 w 247650"/>
              <a:gd name="connsiteY4" fmla="*/ 76200 h 333375"/>
              <a:gd name="connsiteX5" fmla="*/ 219075 w 247650"/>
              <a:gd name="connsiteY5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333375">
                <a:moveTo>
                  <a:pt x="219075" y="0"/>
                </a:moveTo>
                <a:lnTo>
                  <a:pt x="95250" y="123825"/>
                </a:lnTo>
                <a:lnTo>
                  <a:pt x="0" y="333375"/>
                </a:lnTo>
                <a:lnTo>
                  <a:pt x="171450" y="219075"/>
                </a:lnTo>
                <a:lnTo>
                  <a:pt x="247650" y="76200"/>
                </a:lnTo>
                <a:lnTo>
                  <a:pt x="219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608358" y="4875612"/>
            <a:ext cx="198628" cy="180975"/>
          </a:xfrm>
          <a:custGeom>
            <a:avLst/>
            <a:gdLst>
              <a:gd name="connsiteX0" fmla="*/ 219075 w 247650"/>
              <a:gd name="connsiteY0" fmla="*/ 0 h 333375"/>
              <a:gd name="connsiteX1" fmla="*/ 95250 w 247650"/>
              <a:gd name="connsiteY1" fmla="*/ 123825 h 333375"/>
              <a:gd name="connsiteX2" fmla="*/ 0 w 247650"/>
              <a:gd name="connsiteY2" fmla="*/ 333375 h 333375"/>
              <a:gd name="connsiteX3" fmla="*/ 171450 w 247650"/>
              <a:gd name="connsiteY3" fmla="*/ 219075 h 333375"/>
              <a:gd name="connsiteX4" fmla="*/ 247650 w 247650"/>
              <a:gd name="connsiteY4" fmla="*/ 76200 h 333375"/>
              <a:gd name="connsiteX5" fmla="*/ 219075 w 247650"/>
              <a:gd name="connsiteY5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50" h="333375">
                <a:moveTo>
                  <a:pt x="219075" y="0"/>
                </a:moveTo>
                <a:lnTo>
                  <a:pt x="95250" y="123825"/>
                </a:lnTo>
                <a:lnTo>
                  <a:pt x="0" y="333375"/>
                </a:lnTo>
                <a:lnTo>
                  <a:pt x="171450" y="219075"/>
                </a:lnTo>
                <a:lnTo>
                  <a:pt x="247650" y="76200"/>
                </a:lnTo>
                <a:lnTo>
                  <a:pt x="219075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878139" y="5819776"/>
            <a:ext cx="1127975" cy="790575"/>
          </a:xfrm>
          <a:custGeom>
            <a:avLst/>
            <a:gdLst>
              <a:gd name="connsiteX0" fmla="*/ 1104900 w 1127975"/>
              <a:gd name="connsiteY0" fmla="*/ 0 h 790575"/>
              <a:gd name="connsiteX1" fmla="*/ 1066800 w 1127975"/>
              <a:gd name="connsiteY1" fmla="*/ 495300 h 790575"/>
              <a:gd name="connsiteX2" fmla="*/ 581025 w 1127975"/>
              <a:gd name="connsiteY2" fmla="*/ 723900 h 790575"/>
              <a:gd name="connsiteX3" fmla="*/ 0 w 1127975"/>
              <a:gd name="connsiteY3" fmla="*/ 7905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975" h="790575">
                <a:moveTo>
                  <a:pt x="1104900" y="0"/>
                </a:moveTo>
                <a:cubicBezTo>
                  <a:pt x="1129506" y="187325"/>
                  <a:pt x="1154113" y="374650"/>
                  <a:pt x="1066800" y="495300"/>
                </a:cubicBezTo>
                <a:cubicBezTo>
                  <a:pt x="979487" y="615950"/>
                  <a:pt x="758825" y="674688"/>
                  <a:pt x="581025" y="723900"/>
                </a:cubicBezTo>
                <a:cubicBezTo>
                  <a:pt x="403225" y="773113"/>
                  <a:pt x="201612" y="781844"/>
                  <a:pt x="0" y="790575"/>
                </a:cubicBezTo>
              </a:path>
            </a:pathLst>
          </a:custGeom>
          <a:noFill/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25489" y="4638676"/>
            <a:ext cx="840227" cy="1628775"/>
          </a:xfrm>
          <a:custGeom>
            <a:avLst/>
            <a:gdLst>
              <a:gd name="connsiteX0" fmla="*/ 0 w 840227"/>
              <a:gd name="connsiteY0" fmla="*/ 0 h 1628775"/>
              <a:gd name="connsiteX1" fmla="*/ 180975 w 840227"/>
              <a:gd name="connsiteY1" fmla="*/ 390525 h 1628775"/>
              <a:gd name="connsiteX2" fmla="*/ 752475 w 840227"/>
              <a:gd name="connsiteY2" fmla="*/ 819150 h 1628775"/>
              <a:gd name="connsiteX3" fmla="*/ 790575 w 840227"/>
              <a:gd name="connsiteY3" fmla="*/ 1362075 h 1628775"/>
              <a:gd name="connsiteX4" fmla="*/ 285750 w 840227"/>
              <a:gd name="connsiteY4" fmla="*/ 1628775 h 162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227" h="1628775">
                <a:moveTo>
                  <a:pt x="0" y="0"/>
                </a:moveTo>
                <a:cubicBezTo>
                  <a:pt x="27781" y="127000"/>
                  <a:pt x="55563" y="254000"/>
                  <a:pt x="180975" y="390525"/>
                </a:cubicBezTo>
                <a:cubicBezTo>
                  <a:pt x="306387" y="527050"/>
                  <a:pt x="650875" y="657225"/>
                  <a:pt x="752475" y="819150"/>
                </a:cubicBezTo>
                <a:cubicBezTo>
                  <a:pt x="854075" y="981075"/>
                  <a:pt x="868363" y="1227138"/>
                  <a:pt x="790575" y="1362075"/>
                </a:cubicBezTo>
                <a:cubicBezTo>
                  <a:pt x="712788" y="1497013"/>
                  <a:pt x="499269" y="1562894"/>
                  <a:pt x="285750" y="16287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85098" y="6171909"/>
            <a:ext cx="1415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Stream Channels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8025" y="5471511"/>
            <a:ext cx="129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Buffered</a:t>
            </a:r>
          </a:p>
          <a:p>
            <a:r>
              <a:rPr lang="en-US" sz="1400" dirty="0"/>
              <a:t>Road Networks</a:t>
            </a:r>
          </a:p>
        </p:txBody>
      </p:sp>
      <p:sp>
        <p:nvSpPr>
          <p:cNvPr id="21" name="Freeform 20"/>
          <p:cNvSpPr/>
          <p:nvPr/>
        </p:nvSpPr>
        <p:spPr>
          <a:xfrm>
            <a:off x="4602164" y="3943351"/>
            <a:ext cx="200025" cy="2790825"/>
          </a:xfrm>
          <a:custGeom>
            <a:avLst/>
            <a:gdLst>
              <a:gd name="connsiteX0" fmla="*/ 0 w 200025"/>
              <a:gd name="connsiteY0" fmla="*/ 0 h 2790825"/>
              <a:gd name="connsiteX1" fmla="*/ 200025 w 200025"/>
              <a:gd name="connsiteY1" fmla="*/ 161925 h 2790825"/>
              <a:gd name="connsiteX2" fmla="*/ 200025 w 200025"/>
              <a:gd name="connsiteY2" fmla="*/ 2152650 h 2790825"/>
              <a:gd name="connsiteX3" fmla="*/ 9525 w 200025"/>
              <a:gd name="connsiteY3" fmla="*/ 2790825 h 2790825"/>
              <a:gd name="connsiteX4" fmla="*/ 0 w 200025"/>
              <a:gd name="connsiteY4" fmla="*/ 0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025" h="2790825">
                <a:moveTo>
                  <a:pt x="0" y="0"/>
                </a:moveTo>
                <a:lnTo>
                  <a:pt x="200025" y="161925"/>
                </a:lnTo>
                <a:lnTo>
                  <a:pt x="200025" y="2152650"/>
                </a:lnTo>
                <a:lnTo>
                  <a:pt x="9525" y="279082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6200000">
            <a:off x="8235951" y="4880376"/>
            <a:ext cx="361950" cy="3524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/>
          <a:stretch/>
        </p:blipFill>
        <p:spPr>
          <a:xfrm>
            <a:off x="1588" y="0"/>
            <a:ext cx="121904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942" y="382645"/>
            <a:ext cx="10362867" cy="1193114"/>
          </a:xfrm>
        </p:spPr>
        <p:txBody>
          <a:bodyPr/>
          <a:lstStyle/>
          <a:p>
            <a:r>
              <a:rPr lang="en-US" dirty="0" smtClean="0"/>
              <a:t>Deposit mapping with SICCM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42" y="1570174"/>
            <a:ext cx="4068597" cy="4786176"/>
          </a:xfrm>
        </p:spPr>
        <p:txBody>
          <a:bodyPr/>
          <a:lstStyle/>
          <a:p>
            <a:r>
              <a:rPr lang="en-US" sz="2000" dirty="0"/>
              <a:t>Deposit mapping is performed with modified version of CCM</a:t>
            </a:r>
          </a:p>
          <a:p>
            <a:endParaRPr lang="en-US" sz="2000" dirty="0"/>
          </a:p>
          <a:p>
            <a:r>
              <a:rPr lang="en-US" sz="2000" dirty="0"/>
              <a:t>Deposit shapes rely on four user-defined inputs:</a:t>
            </a:r>
          </a:p>
          <a:p>
            <a:endParaRPr lang="en-US" sz="800" dirty="0"/>
          </a:p>
          <a:p>
            <a:pPr lvl="1"/>
            <a:r>
              <a:rPr lang="en-US" sz="1800" dirty="0"/>
              <a:t>Contour Interval (</a:t>
            </a:r>
            <a:r>
              <a:rPr lang="en-US" sz="1800" i="1" dirty="0"/>
              <a:t>Step 5</a:t>
            </a:r>
            <a:r>
              <a:rPr lang="en-US" sz="1800" dirty="0"/>
              <a:t>)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Node Spacing (</a:t>
            </a:r>
            <a:r>
              <a:rPr lang="en-US" sz="1800" i="1" dirty="0"/>
              <a:t>Step 6</a:t>
            </a:r>
            <a:r>
              <a:rPr lang="en-US" sz="1800" dirty="0"/>
              <a:t>)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Active Slope </a:t>
            </a:r>
            <a:r>
              <a:rPr lang="en-US" sz="1800" dirty="0" smtClean="0"/>
              <a:t>and Branch </a:t>
            </a:r>
            <a:r>
              <a:rPr lang="en-US" sz="1800" dirty="0"/>
              <a:t>Parameter (</a:t>
            </a:r>
            <a:r>
              <a:rPr lang="en-US" sz="1800" i="1" dirty="0"/>
              <a:t>Step 7</a:t>
            </a:r>
            <a:r>
              <a:rPr lang="en-US" sz="18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539" y="1570173"/>
            <a:ext cx="7230828" cy="4537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06186-681F-7246-9274-0E5FA005C98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57889"/>
            <a:ext cx="1205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Scarp Identification 				</a:t>
            </a:r>
            <a:r>
              <a:rPr lang="en-US" sz="2000" b="1" dirty="0" smtClean="0"/>
              <a:t>Deposit Mapping</a:t>
            </a:r>
            <a:r>
              <a:rPr lang="en-US" sz="2000" dirty="0" smtClean="0"/>
              <a:t> 	</a:t>
            </a:r>
            <a:r>
              <a:rPr lang="en-US" sz="1600" dirty="0" smtClean="0"/>
              <a:t>			Risk Analysis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3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1874</Words>
  <Application>Microsoft Office PowerPoint</Application>
  <PresentationFormat>Widescreen</PresentationFormat>
  <Paragraphs>282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Symbol</vt:lpstr>
      <vt:lpstr>Times New Roman</vt:lpstr>
      <vt:lpstr>Verdana</vt:lpstr>
      <vt:lpstr>Office Theme</vt:lpstr>
      <vt:lpstr>Overview of the SICCM Toolbox</vt:lpstr>
      <vt:lpstr>Summary of Toolbox</vt:lpstr>
      <vt:lpstr>Scarp Identification Procedure</vt:lpstr>
      <vt:lpstr>Preparation of DEM</vt:lpstr>
      <vt:lpstr>Example DEM Preparation</vt:lpstr>
      <vt:lpstr>Topography of Scarps</vt:lpstr>
      <vt:lpstr>Scarp Identification Steps</vt:lpstr>
      <vt:lpstr>Scarp Identification (Steps 3 and 4)</vt:lpstr>
      <vt:lpstr>Deposit mapping with SICCM</vt:lpstr>
      <vt:lpstr>Influence of Deposit Mapping Parameters</vt:lpstr>
      <vt:lpstr>Accuracy Assessment Metrics</vt:lpstr>
      <vt:lpstr>Influence of Parameters on Accuracy</vt:lpstr>
      <vt:lpstr>Risk Mapping Overview (from Leshchinsky et al. 2018)</vt:lpstr>
      <vt:lpstr>Hazard Component</vt:lpstr>
      <vt:lpstr>Exposure Component</vt:lpstr>
      <vt:lpstr>Vulnerability Component</vt:lpstr>
      <vt:lpstr>The Tools</vt:lpstr>
      <vt:lpstr>Risk Analysis Products</vt:lpstr>
      <vt:lpstr>Review of Toolbox</vt:lpstr>
      <vt:lpstr>Acknowledgements</vt:lpstr>
    </vt:vector>
  </TitlesOfParts>
  <Company>OSU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Bunn, Michael David</dc:creator>
  <cp:lastModifiedBy>Michael</cp:lastModifiedBy>
  <cp:revision>33</cp:revision>
  <dcterms:created xsi:type="dcterms:W3CDTF">2018-11-28T20:42:59Z</dcterms:created>
  <dcterms:modified xsi:type="dcterms:W3CDTF">2019-07-09T16:28:12Z</dcterms:modified>
</cp:coreProperties>
</file>